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6256000" cy="9753600"/>
  <p:notesSz cx="6858000" cy="9144000"/>
  <p:defaultTextStyle>
    <a:lvl1pPr algn="ctr" defTabSz="584200">
      <a:defRPr sz="3400">
        <a:latin typeface="Helvetica Light"/>
        <a:ea typeface="Helvetica Light"/>
        <a:cs typeface="Helvetica Light"/>
        <a:sym typeface="Helvetica Light"/>
      </a:defRPr>
    </a:lvl1pPr>
    <a:lvl2pPr algn="ctr" defTabSz="584200">
      <a:defRPr sz="3400">
        <a:latin typeface="Helvetica Light"/>
        <a:ea typeface="Helvetica Light"/>
        <a:cs typeface="Helvetica Light"/>
        <a:sym typeface="Helvetica Light"/>
      </a:defRPr>
    </a:lvl2pPr>
    <a:lvl3pPr algn="ctr" defTabSz="584200">
      <a:defRPr sz="3400">
        <a:latin typeface="Helvetica Light"/>
        <a:ea typeface="Helvetica Light"/>
        <a:cs typeface="Helvetica Light"/>
        <a:sym typeface="Helvetica Light"/>
      </a:defRPr>
    </a:lvl3pPr>
    <a:lvl4pPr algn="ctr" defTabSz="584200">
      <a:defRPr sz="3400">
        <a:latin typeface="Helvetica Light"/>
        <a:ea typeface="Helvetica Light"/>
        <a:cs typeface="Helvetica Light"/>
        <a:sym typeface="Helvetica Light"/>
      </a:defRPr>
    </a:lvl4pPr>
    <a:lvl5pPr algn="ctr" defTabSz="584200">
      <a:defRPr sz="3400">
        <a:latin typeface="Helvetica Light"/>
        <a:ea typeface="Helvetica Light"/>
        <a:cs typeface="Helvetica Light"/>
        <a:sym typeface="Helvetica Light"/>
      </a:defRPr>
    </a:lvl5pPr>
    <a:lvl6pPr algn="ctr" defTabSz="584200">
      <a:defRPr sz="3400">
        <a:latin typeface="Helvetica Light"/>
        <a:ea typeface="Helvetica Light"/>
        <a:cs typeface="Helvetica Light"/>
        <a:sym typeface="Helvetica Light"/>
      </a:defRPr>
    </a:lvl6pPr>
    <a:lvl7pPr algn="ctr" defTabSz="584200">
      <a:defRPr sz="3400">
        <a:latin typeface="Helvetica Light"/>
        <a:ea typeface="Helvetica Light"/>
        <a:cs typeface="Helvetica Light"/>
        <a:sym typeface="Helvetica Light"/>
      </a:defRPr>
    </a:lvl7pPr>
    <a:lvl8pPr algn="ctr" defTabSz="584200">
      <a:defRPr sz="3400">
        <a:latin typeface="Helvetica Light"/>
        <a:ea typeface="Helvetica Light"/>
        <a:cs typeface="Helvetica Light"/>
        <a:sym typeface="Helvetica Light"/>
      </a:defRPr>
    </a:lvl8pPr>
    <a:lvl9pPr algn="ctr" defTabSz="584200">
      <a:defRPr sz="3400"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36" y="102"/>
      </p:cViewPr>
      <p:guideLst>
        <p:guide orient="horz" pos="3072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80750033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203698" y="9524"/>
            <a:ext cx="7848604" cy="4914902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203698" y="4991100"/>
            <a:ext cx="7848604" cy="328612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000"/>
            </a:lvl1pPr>
            <a:lvl2pPr marL="0" indent="0" algn="ctr">
              <a:spcBef>
                <a:spcPts val="0"/>
              </a:spcBef>
              <a:buSzTx/>
              <a:buNone/>
              <a:defRPr sz="3000"/>
            </a:lvl2pPr>
            <a:lvl3pPr marL="0" indent="0" algn="ctr">
              <a:spcBef>
                <a:spcPts val="0"/>
              </a:spcBef>
              <a:buSzTx/>
              <a:buNone/>
              <a:defRPr sz="3000"/>
            </a:lvl3pPr>
            <a:lvl4pPr marL="0" indent="0" algn="ctr">
              <a:spcBef>
                <a:spcPts val="0"/>
              </a:spcBef>
              <a:buSzTx/>
              <a:buNone/>
              <a:defRPr sz="3000"/>
            </a:lvl4pPr>
            <a:lvl5pPr marL="0" indent="0" algn="ctr">
              <a:spcBef>
                <a:spcPts val="0"/>
              </a:spcBef>
              <a:buSzTx/>
              <a:buNone/>
              <a:defRPr sz="3000"/>
            </a:lvl5pPr>
          </a:lstStyle>
          <a:p>
            <a:pPr lvl="0">
              <a:defRPr sz="1800"/>
            </a:pPr>
            <a:r>
              <a:rPr sz="3000"/>
              <a:t>Nivel de texto 1</a:t>
            </a:r>
          </a:p>
          <a:p>
            <a:pPr lvl="1">
              <a:defRPr sz="1800"/>
            </a:pPr>
            <a:r>
              <a:rPr sz="3000"/>
              <a:t>Nivel de texto 2</a:t>
            </a:r>
          </a:p>
          <a:p>
            <a:pPr lvl="2">
              <a:defRPr sz="1800"/>
            </a:pPr>
            <a:r>
              <a:rPr sz="3000"/>
              <a:t>Nivel de texto 3</a:t>
            </a:r>
          </a:p>
          <a:p>
            <a:pPr lvl="3">
              <a:defRPr sz="1800"/>
            </a:pPr>
            <a:r>
              <a:rPr sz="3000"/>
              <a:t>Nivel de texto 4</a:t>
            </a:r>
          </a:p>
          <a:p>
            <a:pPr lvl="4">
              <a:defRPr sz="1800"/>
            </a:pPr>
            <a:r>
              <a:rPr sz="30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4203698" y="3638548"/>
            <a:ext cx="7848604" cy="247650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xfrm>
            <a:off x="3965573" y="0"/>
            <a:ext cx="4000502" cy="46863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/>
            </a:pPr>
            <a:r>
              <a:rPr sz="5800"/>
              <a:t>Texto del título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3965573" y="4791073"/>
            <a:ext cx="4000502" cy="496252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000"/>
            </a:lvl1pPr>
            <a:lvl2pPr marL="0" indent="0" algn="ctr">
              <a:spcBef>
                <a:spcPts val="0"/>
              </a:spcBef>
              <a:buSzTx/>
              <a:buNone/>
              <a:defRPr sz="3000"/>
            </a:lvl2pPr>
            <a:lvl3pPr marL="0" indent="0" algn="ctr">
              <a:spcBef>
                <a:spcPts val="0"/>
              </a:spcBef>
              <a:buSzTx/>
              <a:buNone/>
              <a:defRPr sz="3000"/>
            </a:lvl3pPr>
            <a:lvl4pPr marL="0" indent="0" algn="ctr">
              <a:spcBef>
                <a:spcPts val="0"/>
              </a:spcBef>
              <a:buSzTx/>
              <a:buNone/>
              <a:defRPr sz="3000"/>
            </a:lvl4pPr>
            <a:lvl5pPr marL="0" indent="0" algn="ctr">
              <a:spcBef>
                <a:spcPts val="0"/>
              </a:spcBef>
              <a:buSzTx/>
              <a:buNone/>
              <a:defRPr sz="3000"/>
            </a:lvl5pPr>
          </a:lstStyle>
          <a:p>
            <a:pPr lvl="0">
              <a:defRPr sz="1800"/>
            </a:pPr>
            <a:r>
              <a:rPr sz="3000"/>
              <a:t>Nivel de texto 1</a:t>
            </a:r>
          </a:p>
          <a:p>
            <a:pPr lvl="1">
              <a:defRPr sz="1800"/>
            </a:pPr>
            <a:r>
              <a:rPr sz="3000"/>
              <a:t>Nivel de texto 2</a:t>
            </a:r>
          </a:p>
          <a:p>
            <a:pPr lvl="2">
              <a:defRPr sz="1800"/>
            </a:pPr>
            <a:r>
              <a:rPr sz="3000"/>
              <a:t>Nivel de texto 3</a:t>
            </a:r>
          </a:p>
          <a:p>
            <a:pPr lvl="3">
              <a:defRPr sz="1800"/>
            </a:pPr>
            <a:r>
              <a:rPr sz="3000"/>
              <a:t>Nivel de texto 4</a:t>
            </a:r>
          </a:p>
          <a:p>
            <a:pPr lvl="4">
              <a:defRPr sz="1800"/>
            </a:pPr>
            <a:r>
              <a:rPr sz="30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965573" y="1359451"/>
            <a:ext cx="8324854" cy="2005497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400"/>
              <a:t>Nivel de texto 1</a:t>
            </a:r>
          </a:p>
          <a:p>
            <a:pPr lvl="1">
              <a:defRPr sz="1800"/>
            </a:pPr>
            <a:r>
              <a:rPr sz="3400"/>
              <a:t>Nivel de texto 2</a:t>
            </a:r>
          </a:p>
          <a:p>
            <a:pPr lvl="2">
              <a:defRPr sz="1800"/>
            </a:pPr>
            <a:r>
              <a:rPr sz="3400"/>
              <a:t>Nivel de texto 3</a:t>
            </a:r>
          </a:p>
          <a:p>
            <a:pPr lvl="3">
              <a:defRPr sz="1800"/>
            </a:pPr>
            <a:r>
              <a:rPr sz="3400"/>
              <a:t>Nivel de texto 4</a:t>
            </a:r>
          </a:p>
          <a:p>
            <a:pPr lvl="4">
              <a:defRPr sz="1800"/>
            </a:pPr>
            <a:r>
              <a:rPr sz="34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3965573" y="3171824"/>
            <a:ext cx="4000502" cy="4714877"/>
          </a:xfrm>
          <a:prstGeom prst="rect">
            <a:avLst/>
          </a:prstGeom>
        </p:spPr>
        <p:txBody>
          <a:bodyPr/>
          <a:lstStyle>
            <a:lvl1pPr marL="318406" indent="-318406">
              <a:spcBef>
                <a:spcPts val="3200"/>
              </a:spcBef>
              <a:defRPr sz="2600"/>
            </a:lvl1pPr>
            <a:lvl2pPr marL="661307" indent="-318406">
              <a:spcBef>
                <a:spcPts val="3200"/>
              </a:spcBef>
              <a:defRPr sz="2600"/>
            </a:lvl2pPr>
            <a:lvl3pPr marL="1004207" indent="-318407">
              <a:spcBef>
                <a:spcPts val="3200"/>
              </a:spcBef>
              <a:defRPr sz="2600"/>
            </a:lvl3pPr>
            <a:lvl4pPr marL="1347107" indent="-318407">
              <a:spcBef>
                <a:spcPts val="3200"/>
              </a:spcBef>
              <a:defRPr sz="2600"/>
            </a:lvl4pPr>
            <a:lvl5pPr marL="1690006" indent="-318407">
              <a:spcBef>
                <a:spcPts val="3200"/>
              </a:spcBef>
              <a:defRPr sz="2600"/>
            </a:lvl5pPr>
          </a:lstStyle>
          <a:p>
            <a:pPr lvl="0">
              <a:defRPr sz="1800"/>
            </a:pPr>
            <a:r>
              <a:rPr sz="2600"/>
              <a:t>Nivel de texto 1</a:t>
            </a:r>
          </a:p>
          <a:p>
            <a:pPr lvl="1">
              <a:defRPr sz="1800"/>
            </a:pPr>
            <a:r>
              <a:rPr sz="2600"/>
              <a:t>Nivel de texto 2</a:t>
            </a:r>
          </a:p>
          <a:p>
            <a:pPr lvl="2">
              <a:defRPr sz="1800"/>
            </a:pPr>
            <a:r>
              <a:rPr sz="2600"/>
              <a:t>Nivel de texto 3</a:t>
            </a:r>
          </a:p>
          <a:p>
            <a:pPr lvl="3">
              <a:defRPr sz="1800"/>
            </a:pPr>
            <a:r>
              <a:rPr sz="2600"/>
              <a:t>Nivel de texto 4</a:t>
            </a:r>
          </a:p>
          <a:p>
            <a:pPr lvl="4">
              <a:defRPr sz="1800"/>
            </a:pPr>
            <a:r>
              <a:rPr sz="26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3965573" y="2171699"/>
            <a:ext cx="8324854" cy="54102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400"/>
              <a:t>Nivel de texto 1</a:t>
            </a:r>
          </a:p>
          <a:p>
            <a:pPr lvl="1">
              <a:defRPr sz="1800"/>
            </a:pPr>
            <a:r>
              <a:rPr sz="3400"/>
              <a:t>Nivel de texto 2</a:t>
            </a:r>
          </a:p>
          <a:p>
            <a:pPr lvl="2">
              <a:defRPr sz="1800"/>
            </a:pPr>
            <a:r>
              <a:rPr sz="3400"/>
              <a:t>Nivel de texto 3</a:t>
            </a:r>
          </a:p>
          <a:p>
            <a:pPr lvl="3">
              <a:defRPr sz="1800"/>
            </a:pPr>
            <a:r>
              <a:rPr sz="3400"/>
              <a:t>Nivel de texto 4</a:t>
            </a:r>
          </a:p>
          <a:p>
            <a:pPr lvl="4">
              <a:defRPr sz="1800"/>
            </a:pPr>
            <a:r>
              <a:rPr sz="3400"/>
              <a:t>Nivel de texto 5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965573" y="1552574"/>
            <a:ext cx="8324854" cy="1619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7800"/>
              <a:t>Texto del título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965573" y="3171824"/>
            <a:ext cx="8324854" cy="4714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400"/>
              <a:t>Nivel de texto 1</a:t>
            </a:r>
          </a:p>
          <a:p>
            <a:pPr lvl="1">
              <a:defRPr sz="1800"/>
            </a:pPr>
            <a:r>
              <a:rPr sz="3400"/>
              <a:t>Nivel de texto 2</a:t>
            </a:r>
          </a:p>
          <a:p>
            <a:pPr lvl="2">
              <a:defRPr sz="1800"/>
            </a:pPr>
            <a:r>
              <a:rPr sz="3400"/>
              <a:t>Nivel de texto 3</a:t>
            </a:r>
          </a:p>
          <a:p>
            <a:pPr lvl="3">
              <a:defRPr sz="1800"/>
            </a:pPr>
            <a:r>
              <a:rPr sz="3400"/>
              <a:t>Nivel de texto 4</a:t>
            </a:r>
          </a:p>
          <a:p>
            <a:pPr lvl="4">
              <a:defRPr sz="1800"/>
            </a:pPr>
            <a:r>
              <a:rPr sz="3400"/>
              <a:t>Nivel de texto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1pPr>
      <a:lvl2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2pPr>
      <a:lvl3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3pPr>
      <a:lvl4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4pPr>
      <a:lvl5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5pPr>
      <a:lvl6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6pPr>
      <a:lvl7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7pPr>
      <a:lvl8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8pPr>
      <a:lvl9pPr algn="ctr" defTabSz="584200">
        <a:defRPr sz="7800"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198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1pPr>
      <a:lvl2pPr marL="8643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2pPr>
      <a:lvl3pPr marL="13088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3pPr>
      <a:lvl4pPr marL="17533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4pPr>
      <a:lvl5pPr marL="21978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5pPr>
      <a:lvl6pPr marL="26423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6pPr>
      <a:lvl7pPr marL="30868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7pPr>
      <a:lvl8pPr marL="35313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8pPr>
      <a:lvl9pPr marL="3975804" indent="-419804" defTabSz="584200">
        <a:spcBef>
          <a:spcPts val="4200"/>
        </a:spcBef>
        <a:buSzPct val="75000"/>
        <a:buChar char="•"/>
        <a:defRPr sz="3400"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ADN MAPA DE PROCESOS-0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4815632" y="748769"/>
            <a:ext cx="2631454" cy="900483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/>
        </p:nvSpPr>
        <p:spPr>
          <a:xfrm rot="16200000">
            <a:off x="-2844107" y="4951628"/>
            <a:ext cx="7452795" cy="615553"/>
          </a:xfrm>
          <a:prstGeom prst="rect">
            <a:avLst/>
          </a:prstGeom>
          <a:ln w="12700">
            <a:solid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000">
                <a:solidFill>
                  <a:srgbClr val="05410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 err="1">
                <a:solidFill>
                  <a:srgbClr val="054109"/>
                </a:solidFill>
              </a:rPr>
              <a:t>Necesidades</a:t>
            </a:r>
            <a:r>
              <a:rPr lang="es-PE" sz="2000" dirty="0">
                <a:solidFill>
                  <a:srgbClr val="054109"/>
                </a:solidFill>
              </a:rPr>
              <a:t>:</a:t>
            </a:r>
            <a:r>
              <a:rPr sz="2000" dirty="0">
                <a:solidFill>
                  <a:srgbClr val="054109"/>
                </a:solidFill>
              </a:rPr>
              <a:t> </a:t>
            </a:r>
            <a:r>
              <a:rPr lang="es-PE" sz="2000" dirty="0">
                <a:solidFill>
                  <a:srgbClr val="054109"/>
                </a:solidFill>
              </a:rPr>
              <a:t>requisitos </a:t>
            </a:r>
            <a:r>
              <a:rPr sz="2000" dirty="0">
                <a:solidFill>
                  <a:srgbClr val="054109"/>
                </a:solidFill>
              </a:rPr>
              <a:t>y </a:t>
            </a:r>
            <a:r>
              <a:rPr sz="2000" dirty="0" err="1">
                <a:solidFill>
                  <a:srgbClr val="054109"/>
                </a:solidFill>
              </a:rPr>
              <a:t>expectativas</a:t>
            </a:r>
            <a:r>
              <a:rPr sz="2000" dirty="0">
                <a:solidFill>
                  <a:srgbClr val="054109"/>
                </a:solidFill>
              </a:rPr>
              <a:t> de las </a:t>
            </a:r>
            <a:r>
              <a:rPr sz="2000" dirty="0" err="1">
                <a:solidFill>
                  <a:srgbClr val="054109"/>
                </a:solidFill>
              </a:rPr>
              <a:t>partes</a:t>
            </a:r>
            <a:r>
              <a:rPr sz="2000" dirty="0">
                <a:solidFill>
                  <a:srgbClr val="054109"/>
                </a:solidFill>
              </a:rPr>
              <a:t> </a:t>
            </a:r>
            <a:r>
              <a:rPr sz="2000" dirty="0" err="1">
                <a:solidFill>
                  <a:srgbClr val="054109"/>
                </a:solidFill>
              </a:rPr>
              <a:t>interesadas</a:t>
            </a:r>
            <a:r>
              <a:rPr sz="2000" dirty="0">
                <a:solidFill>
                  <a:srgbClr val="054109"/>
                </a:solidFill>
              </a:rPr>
              <a:t> </a:t>
            </a:r>
            <a:r>
              <a:rPr sz="2000" dirty="0" err="1">
                <a:solidFill>
                  <a:srgbClr val="054109"/>
                </a:solidFill>
              </a:rPr>
              <a:t>pertinentes</a:t>
            </a:r>
            <a:r>
              <a:rPr sz="2000" dirty="0">
                <a:solidFill>
                  <a:srgbClr val="054109"/>
                </a:solidFill>
              </a:rPr>
              <a:t>.</a:t>
            </a:r>
          </a:p>
        </p:txBody>
      </p:sp>
      <p:sp>
        <p:nvSpPr>
          <p:cNvPr id="32" name="Shape 32"/>
          <p:cNvSpPr/>
          <p:nvPr/>
        </p:nvSpPr>
        <p:spPr>
          <a:xfrm>
            <a:off x="12097483" y="6098876"/>
            <a:ext cx="2307245" cy="36412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FBFBFB"/>
              </a:gs>
              <a:gs pos="100000">
                <a:srgbClr val="BEBEBE"/>
              </a:gs>
            </a:gsLst>
            <a:lin ang="5400000"/>
          </a:gra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200"/>
            </a:pPr>
            <a:endParaRPr/>
          </a:p>
        </p:txBody>
      </p:sp>
      <p:sp>
        <p:nvSpPr>
          <p:cNvPr id="33" name="Shape 33"/>
          <p:cNvSpPr/>
          <p:nvPr/>
        </p:nvSpPr>
        <p:spPr>
          <a:xfrm rot="16200000">
            <a:off x="11472229" y="5068627"/>
            <a:ext cx="7686796" cy="615553"/>
          </a:xfrm>
          <a:prstGeom prst="rect">
            <a:avLst/>
          </a:prstGeom>
          <a:ln w="12700">
            <a:solidFill/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000">
                <a:solidFill>
                  <a:srgbClr val="05410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 dirty="0" err="1">
                <a:solidFill>
                  <a:srgbClr val="054109"/>
                </a:solidFill>
              </a:rPr>
              <a:t>Satisfacción</a:t>
            </a:r>
            <a:r>
              <a:rPr sz="2000" dirty="0">
                <a:solidFill>
                  <a:srgbClr val="054109"/>
                </a:solidFill>
              </a:rPr>
              <a:t> de las </a:t>
            </a:r>
            <a:r>
              <a:rPr sz="2000" dirty="0" err="1">
                <a:solidFill>
                  <a:srgbClr val="054109"/>
                </a:solidFill>
              </a:rPr>
              <a:t>necesidades</a:t>
            </a:r>
            <a:r>
              <a:rPr lang="es-PE" sz="2000" dirty="0">
                <a:solidFill>
                  <a:srgbClr val="054109"/>
                </a:solidFill>
              </a:rPr>
              <a:t> (requisitos</a:t>
            </a:r>
            <a:r>
              <a:rPr sz="2000" dirty="0">
                <a:solidFill>
                  <a:srgbClr val="054109"/>
                </a:solidFill>
              </a:rPr>
              <a:t> y </a:t>
            </a:r>
            <a:r>
              <a:rPr sz="2000" dirty="0" err="1">
                <a:solidFill>
                  <a:srgbClr val="054109"/>
                </a:solidFill>
              </a:rPr>
              <a:t>expectativas</a:t>
            </a:r>
            <a:r>
              <a:rPr lang="es-PE" sz="2000" dirty="0">
                <a:solidFill>
                  <a:srgbClr val="054109"/>
                </a:solidFill>
              </a:rPr>
              <a:t>)</a:t>
            </a:r>
            <a:r>
              <a:rPr sz="2000" dirty="0">
                <a:solidFill>
                  <a:srgbClr val="054109"/>
                </a:solidFill>
              </a:rPr>
              <a:t> de las </a:t>
            </a:r>
            <a:r>
              <a:rPr sz="2000" dirty="0" err="1">
                <a:solidFill>
                  <a:srgbClr val="054109"/>
                </a:solidFill>
              </a:rPr>
              <a:t>partes</a:t>
            </a:r>
            <a:r>
              <a:rPr sz="2000" dirty="0">
                <a:solidFill>
                  <a:srgbClr val="054109"/>
                </a:solidFill>
              </a:rPr>
              <a:t> </a:t>
            </a:r>
            <a:r>
              <a:rPr sz="2000" dirty="0" err="1">
                <a:solidFill>
                  <a:srgbClr val="054109"/>
                </a:solidFill>
              </a:rPr>
              <a:t>interesadas</a:t>
            </a:r>
            <a:r>
              <a:rPr sz="2000" dirty="0">
                <a:solidFill>
                  <a:srgbClr val="054109"/>
                </a:solidFill>
              </a:rPr>
              <a:t> </a:t>
            </a:r>
            <a:r>
              <a:rPr sz="2000" dirty="0" err="1">
                <a:solidFill>
                  <a:srgbClr val="054109"/>
                </a:solidFill>
              </a:rPr>
              <a:t>pertinentes</a:t>
            </a:r>
            <a:r>
              <a:rPr sz="2000" dirty="0">
                <a:solidFill>
                  <a:srgbClr val="054109"/>
                </a:solidFill>
              </a:rPr>
              <a:t>.</a:t>
            </a:r>
          </a:p>
        </p:txBody>
      </p:sp>
      <p:sp>
        <p:nvSpPr>
          <p:cNvPr id="34" name="Shape 34"/>
          <p:cNvSpPr/>
          <p:nvPr/>
        </p:nvSpPr>
        <p:spPr>
          <a:xfrm>
            <a:off x="12062873" y="7793850"/>
            <a:ext cx="2425701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marL="134447" lvl="0" indent="-134447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400" b="1" dirty="0">
                <a:solidFill>
                  <a:schemeClr val="tx1"/>
                </a:solidFill>
              </a:rPr>
              <a:t>Control </a:t>
            </a:r>
            <a:r>
              <a:rPr lang="es-CO" sz="1400" b="1" dirty="0">
                <a:solidFill>
                  <a:schemeClr val="tx1"/>
                </a:solidFill>
              </a:rPr>
              <a:t>F</a:t>
            </a:r>
            <a:r>
              <a:rPr sz="1400" b="1" dirty="0" err="1">
                <a:solidFill>
                  <a:schemeClr val="tx1"/>
                </a:solidFill>
              </a:rPr>
              <a:t>iscal</a:t>
            </a:r>
            <a:endParaRPr sz="1400" b="1" dirty="0">
              <a:solidFill>
                <a:schemeClr val="tx1"/>
              </a:solidFill>
            </a:endParaRPr>
          </a:p>
          <a:p>
            <a:pPr marL="134447" lvl="0" indent="-134447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400" b="1" dirty="0" err="1">
                <a:solidFill>
                  <a:schemeClr val="tx1"/>
                </a:solidFill>
              </a:rPr>
              <a:t>Participación</a:t>
            </a:r>
            <a:r>
              <a:rPr sz="1400" b="1" dirty="0">
                <a:solidFill>
                  <a:schemeClr val="tx1"/>
                </a:solidFill>
              </a:rPr>
              <a:t> </a:t>
            </a:r>
            <a:r>
              <a:rPr sz="1400" b="1" dirty="0" err="1">
                <a:solidFill>
                  <a:schemeClr val="tx1"/>
                </a:solidFill>
              </a:rPr>
              <a:t>Ciudadana</a:t>
            </a:r>
            <a:endParaRPr sz="1400" b="1" dirty="0">
              <a:solidFill>
                <a:schemeClr val="tx1"/>
              </a:solidFill>
            </a:endParaRPr>
          </a:p>
        </p:txBody>
      </p:sp>
      <p:sp>
        <p:nvSpPr>
          <p:cNvPr id="35" name="Shape 35"/>
          <p:cNvSpPr/>
          <p:nvPr/>
        </p:nvSpPr>
        <p:spPr>
          <a:xfrm>
            <a:off x="2026892" y="8117611"/>
            <a:ext cx="1324080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 err="1">
                <a:cs typeface="Arial" panose="020B0604020202020204" pitchFamily="34" charset="0"/>
              </a:rPr>
              <a:t>Nivel</a:t>
            </a:r>
            <a:r>
              <a:rPr sz="1200" b="1" dirty="0">
                <a:cs typeface="Arial" panose="020B0604020202020204" pitchFamily="34" charset="0"/>
              </a:rPr>
              <a:t> </a:t>
            </a:r>
            <a:r>
              <a:rPr sz="1200" b="1" dirty="0" err="1">
                <a:cs typeface="Arial" panose="020B0604020202020204" pitchFamily="34" charset="0"/>
              </a:rPr>
              <a:t>Estratégico</a:t>
            </a:r>
            <a:endParaRPr sz="1200" b="1" dirty="0">
              <a:cs typeface="Arial" panose="020B0604020202020204" pitchFamily="34" charset="0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2046297" y="8354036"/>
            <a:ext cx="1104470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 err="1">
                <a:cs typeface="Arial" panose="020B0604020202020204" pitchFamily="34" charset="0"/>
              </a:rPr>
              <a:t>Nivel</a:t>
            </a:r>
            <a:r>
              <a:rPr sz="1200" b="1" dirty="0">
                <a:cs typeface="Arial" panose="020B0604020202020204" pitchFamily="34" charset="0"/>
              </a:rPr>
              <a:t> </a:t>
            </a:r>
            <a:r>
              <a:rPr sz="1200" b="1" dirty="0" err="1">
                <a:cs typeface="Arial" panose="020B0604020202020204" pitchFamily="34" charset="0"/>
              </a:rPr>
              <a:t>Misional</a:t>
            </a:r>
            <a:endParaRPr sz="1200" b="1" dirty="0">
              <a:cs typeface="Arial" panose="020B0604020202020204" pitchFamily="34" charset="0"/>
            </a:endParaRPr>
          </a:p>
        </p:txBody>
      </p:sp>
      <p:sp>
        <p:nvSpPr>
          <p:cNvPr id="37" name="Shape 37"/>
          <p:cNvSpPr/>
          <p:nvPr/>
        </p:nvSpPr>
        <p:spPr>
          <a:xfrm>
            <a:off x="2040600" y="8593690"/>
            <a:ext cx="1189428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 err="1">
                <a:cs typeface="Arial" panose="020B0604020202020204" pitchFamily="34" charset="0"/>
              </a:rPr>
              <a:t>Nivel</a:t>
            </a:r>
            <a:r>
              <a:rPr sz="1200" b="1" dirty="0">
                <a:cs typeface="Arial" panose="020B0604020202020204" pitchFamily="34" charset="0"/>
              </a:rPr>
              <a:t> de </a:t>
            </a:r>
            <a:r>
              <a:rPr sz="1200" b="1" dirty="0" err="1">
                <a:cs typeface="Arial" panose="020B0604020202020204" pitchFamily="34" charset="0"/>
              </a:rPr>
              <a:t>Apoyo</a:t>
            </a:r>
            <a:endParaRPr sz="1200" b="1" dirty="0">
              <a:cs typeface="Arial" panose="020B0604020202020204" pitchFamily="34" charset="0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1999667" y="8846474"/>
            <a:ext cx="1522854" cy="261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 err="1">
                <a:cs typeface="Arial" panose="020B0604020202020204" pitchFamily="34" charset="0"/>
              </a:rPr>
              <a:t>Nivel</a:t>
            </a:r>
            <a:r>
              <a:rPr sz="1200" b="1" dirty="0">
                <a:cs typeface="Arial" panose="020B0604020202020204" pitchFamily="34" charset="0"/>
              </a:rPr>
              <a:t> de </a:t>
            </a:r>
            <a:r>
              <a:rPr sz="1200" b="1" dirty="0" err="1">
                <a:cs typeface="Arial" panose="020B0604020202020204" pitchFamily="34" charset="0"/>
              </a:rPr>
              <a:t>Evaluación</a:t>
            </a:r>
            <a:endParaRPr sz="1200" b="1" dirty="0">
              <a:cs typeface="Arial" panose="020B0604020202020204" pitchFamily="34" charset="0"/>
            </a:endParaRPr>
          </a:p>
        </p:txBody>
      </p:sp>
      <p:grpSp>
        <p:nvGrpSpPr>
          <p:cNvPr id="43" name="Group 43"/>
          <p:cNvGrpSpPr/>
          <p:nvPr/>
        </p:nvGrpSpPr>
        <p:grpSpPr>
          <a:xfrm>
            <a:off x="1794922" y="8135968"/>
            <a:ext cx="296259" cy="965273"/>
            <a:chOff x="0" y="0"/>
            <a:chExt cx="296258" cy="965271"/>
          </a:xfrm>
        </p:grpSpPr>
        <p:sp>
          <p:nvSpPr>
            <p:cNvPr id="39" name="Shape 39"/>
            <p:cNvSpPr/>
            <p:nvPr/>
          </p:nvSpPr>
          <p:spPr>
            <a:xfrm rot="5400000">
              <a:off x="55016" y="59213"/>
              <a:ext cx="276240" cy="157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42" h="19838" extrusionOk="0">
                  <a:moveTo>
                    <a:pt x="400" y="19838"/>
                  </a:moveTo>
                  <a:lnTo>
                    <a:pt x="400" y="19838"/>
                  </a:lnTo>
                  <a:cubicBezTo>
                    <a:pt x="-1158" y="11588"/>
                    <a:pt x="1976" y="2978"/>
                    <a:pt x="7401" y="608"/>
                  </a:cubicBezTo>
                  <a:cubicBezTo>
                    <a:pt x="12826" y="-1762"/>
                    <a:pt x="18486" y="3005"/>
                    <a:pt x="20045" y="11255"/>
                  </a:cubicBezTo>
                  <a:cubicBezTo>
                    <a:pt x="20308" y="12650"/>
                    <a:pt x="20442" y="14095"/>
                    <a:pt x="20442" y="15547"/>
                  </a:cubicBezTo>
                  <a:lnTo>
                    <a:pt x="15867" y="15547"/>
                  </a:lnTo>
                  <a:cubicBezTo>
                    <a:pt x="15867" y="11255"/>
                    <a:pt x="13340" y="7775"/>
                    <a:pt x="10223" y="7775"/>
                  </a:cubicBezTo>
                  <a:cubicBezTo>
                    <a:pt x="7105" y="7775"/>
                    <a:pt x="4578" y="11255"/>
                    <a:pt x="4578" y="15547"/>
                  </a:cubicBezTo>
                  <a:cubicBezTo>
                    <a:pt x="4578" y="16344"/>
                    <a:pt x="4667" y="17137"/>
                    <a:pt x="4842" y="17897"/>
                  </a:cubicBezTo>
                  <a:close/>
                </a:path>
              </a:pathLst>
            </a:custGeom>
            <a:solidFill>
              <a:srgbClr val="006620"/>
            </a:solidFill>
            <a:ln w="12700" cap="flat">
              <a:noFill/>
              <a:miter lim="400000"/>
            </a:ln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 rot="16200000">
              <a:off x="-53623" y="292374"/>
              <a:ext cx="283713" cy="15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0" y="9671"/>
                    <a:pt x="4835" y="0"/>
                    <a:pt x="10800" y="0"/>
                  </a:cubicBezTo>
                  <a:cubicBezTo>
                    <a:pt x="16765" y="0"/>
                    <a:pt x="21600" y="9671"/>
                    <a:pt x="21600" y="21600"/>
                  </a:cubicBezTo>
                  <a:lnTo>
                    <a:pt x="16200" y="21600"/>
                  </a:lnTo>
                  <a:cubicBezTo>
                    <a:pt x="16200" y="15048"/>
                    <a:pt x="13782" y="9737"/>
                    <a:pt x="10800" y="9737"/>
                  </a:cubicBezTo>
                  <a:cubicBezTo>
                    <a:pt x="7818" y="9737"/>
                    <a:pt x="5400" y="15048"/>
                    <a:pt x="5400" y="21600"/>
                  </a:cubicBezTo>
                  <a:close/>
                </a:path>
              </a:pathLst>
            </a:custGeom>
            <a:solidFill>
              <a:srgbClr val="DE6A10"/>
            </a:solidFill>
            <a:ln w="12700" cap="flat">
              <a:noFill/>
              <a:miter lim="400000"/>
            </a:ln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 rot="5400000">
              <a:off x="79481" y="508643"/>
              <a:ext cx="276205" cy="15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0" y="9671"/>
                    <a:pt x="4835" y="0"/>
                    <a:pt x="10800" y="0"/>
                  </a:cubicBezTo>
                  <a:cubicBezTo>
                    <a:pt x="16765" y="0"/>
                    <a:pt x="21600" y="9671"/>
                    <a:pt x="21600" y="21600"/>
                  </a:cubicBezTo>
                  <a:lnTo>
                    <a:pt x="16200" y="21600"/>
                  </a:lnTo>
                  <a:cubicBezTo>
                    <a:pt x="16200" y="14906"/>
                    <a:pt x="13782" y="9479"/>
                    <a:pt x="10800" y="9479"/>
                  </a:cubicBezTo>
                  <a:cubicBezTo>
                    <a:pt x="7818" y="9479"/>
                    <a:pt x="5400" y="14906"/>
                    <a:pt x="5400" y="21600"/>
                  </a:cubicBezTo>
                  <a:close/>
                </a:path>
              </a:pathLst>
            </a:custGeom>
            <a:solidFill>
              <a:srgbClr val="A58E1A"/>
            </a:solidFill>
            <a:ln w="12700" cap="flat">
              <a:solidFill>
                <a:srgbClr val="DCBD23">
                  <a:alpha val="99000"/>
                </a:srgbClr>
              </a:solidFill>
              <a:prstDash val="solid"/>
              <a:miter lim="400000"/>
            </a:ln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 rot="16200000">
              <a:off x="-59428" y="748494"/>
              <a:ext cx="276206" cy="15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0" y="9671"/>
                    <a:pt x="4835" y="0"/>
                    <a:pt x="10800" y="0"/>
                  </a:cubicBezTo>
                  <a:cubicBezTo>
                    <a:pt x="16765" y="0"/>
                    <a:pt x="21600" y="9671"/>
                    <a:pt x="21600" y="21600"/>
                  </a:cubicBezTo>
                  <a:lnTo>
                    <a:pt x="16200" y="21600"/>
                  </a:lnTo>
                  <a:cubicBezTo>
                    <a:pt x="16200" y="14906"/>
                    <a:pt x="13782" y="9479"/>
                    <a:pt x="10800" y="9479"/>
                  </a:cubicBezTo>
                  <a:cubicBezTo>
                    <a:pt x="7818" y="9479"/>
                    <a:pt x="5400" y="14906"/>
                    <a:pt x="5400" y="21600"/>
                  </a:cubicBezTo>
                  <a:close/>
                </a:path>
              </a:pathLst>
            </a:custGeom>
            <a:solidFill>
              <a:srgbClr val="92D050"/>
            </a:solidFill>
            <a:ln w="12700" cap="flat">
              <a:noFill/>
              <a:miter lim="400000"/>
            </a:ln>
            <a:effectLst>
              <a:outerShdw blurRad="25400" dist="127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1000"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44" name="Shape 44"/>
          <p:cNvSpPr/>
          <p:nvPr/>
        </p:nvSpPr>
        <p:spPr>
          <a:xfrm rot="10800000">
            <a:off x="11999342" y="1686177"/>
            <a:ext cx="2307246" cy="36412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FBFBFB"/>
              </a:gs>
              <a:gs pos="100000">
                <a:srgbClr val="535353"/>
              </a:gs>
            </a:gsLst>
            <a:lin ang="5400000"/>
          </a:gradFill>
          <a:ln w="3175">
            <a:solidFill/>
            <a:prstDash val="dashDot"/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200"/>
            </a:pPr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11901813" y="6516509"/>
            <a:ext cx="2502915" cy="28228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 b="1" dirty="0"/>
              <a:t>PRODUCTOS 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11933676" y="2166913"/>
            <a:ext cx="2499053" cy="281018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>
              <a:defRPr sz="1800"/>
            </a:pPr>
            <a:r>
              <a:rPr sz="1400" b="1" dirty="0"/>
              <a:t>RESULTADOS </a:t>
            </a:r>
          </a:p>
        </p:txBody>
      </p:sp>
      <p:sp>
        <p:nvSpPr>
          <p:cNvPr id="47" name="Shape 47"/>
          <p:cNvSpPr/>
          <p:nvPr/>
        </p:nvSpPr>
        <p:spPr>
          <a:xfrm>
            <a:off x="8034296" y="1139922"/>
            <a:ext cx="2830009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 panose="020B0604020202020204" pitchFamily="34" charset="0"/>
                <a:sym typeface="Arial"/>
              </a:rPr>
              <a:t>Planeación Institucional (incluye contexto estratégico)</a:t>
            </a:r>
            <a:endParaRPr sz="1100" dirty="0">
              <a:solidFill>
                <a:schemeClr val="tx1"/>
              </a:solidFill>
              <a:ea typeface="Arial"/>
              <a:cs typeface="Arial" panose="020B0604020202020204" pitchFamily="34" charset="0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 panose="020B0604020202020204" pitchFamily="34" charset="0"/>
                <a:sym typeface="Arial"/>
              </a:rPr>
              <a:t>Gestionar la Comunicación Pública</a:t>
            </a:r>
            <a:endParaRPr sz="1100" dirty="0">
              <a:solidFill>
                <a:schemeClr val="tx1"/>
              </a:solidFill>
              <a:ea typeface="Arial"/>
              <a:cs typeface="Arial" panose="020B0604020202020204" pitchFamily="34" charset="0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 panose="020B0604020202020204" pitchFamily="34" charset="0"/>
                <a:sym typeface="Arial"/>
              </a:rPr>
              <a:t>Implementar y Mantener la Gestión Documental</a:t>
            </a:r>
            <a:endParaRPr sz="1100" dirty="0">
              <a:solidFill>
                <a:schemeClr val="tx1"/>
              </a:solidFill>
              <a:ea typeface="Arial"/>
              <a:cs typeface="Arial" panose="020B0604020202020204" pitchFamily="34" charset="0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 panose="020B0604020202020204" pitchFamily="34" charset="0"/>
                <a:sym typeface="Arial"/>
              </a:rPr>
              <a:t>Adelantar la Gestión Juridica y Judicial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cs typeface="Arial" panose="020B0604020202020204" pitchFamily="34" charset="0"/>
              </a:rPr>
              <a:t>Implementar y mantener el Sistema Integrado de Gestión</a:t>
            </a:r>
            <a:endParaRPr lang="es-CO" sz="1100" dirty="0">
              <a:solidFill>
                <a:schemeClr val="tx1"/>
              </a:solidFill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8031122" y="2616251"/>
            <a:ext cx="4428832" cy="1261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DokChampa" panose="020B0604020202020204" pitchFamily="34" charset="-34"/>
                <a:sym typeface="Arial"/>
              </a:rPr>
              <a:t>Realizar Auditorías </a:t>
            </a:r>
            <a:r>
              <a:rPr lang="es-CO" sz="1100" dirty="0" smtClean="0">
                <a:ea typeface="Arial"/>
                <a:cs typeface="DokChampa" panose="020B0604020202020204" pitchFamily="34" charset="-34"/>
                <a:sym typeface="Arial"/>
              </a:rPr>
              <a:t>Fiscales (Financieras y de Gestión, Desempeño, Cumplimiento, Actuaciones Especiales)</a:t>
            </a:r>
            <a:endParaRPr lang="es-CO" sz="1100" dirty="0">
              <a:ea typeface="Arial"/>
              <a:cs typeface="DokChampa" panose="020B0604020202020204" pitchFamily="34" charset="-34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 smtClean="0">
                <a:ea typeface="Arial"/>
                <a:cs typeface="DokChampa" panose="020B0604020202020204" pitchFamily="34" charset="-34"/>
                <a:sym typeface="Arial"/>
              </a:rPr>
              <a:t>Vigilancia Fiscal</a:t>
            </a:r>
            <a:endParaRPr sz="1100" dirty="0">
              <a:ea typeface="Arial"/>
              <a:cs typeface="DokChampa" panose="020B0604020202020204" pitchFamily="34" charset="-34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DokChampa" panose="020B0604020202020204" pitchFamily="34" charset="-34"/>
                <a:sym typeface="Arial"/>
              </a:rPr>
              <a:t>Adelantar Proceso Responsabilidad Fiscal y Jurisdicción Coactiva</a:t>
            </a:r>
            <a:endParaRPr sz="1100" dirty="0">
              <a:ea typeface="Arial"/>
              <a:cs typeface="DokChampa" panose="020B0604020202020204" pitchFamily="34" charset="-34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sz="1100" dirty="0" err="1">
                <a:ea typeface="Arial"/>
                <a:cs typeface="DokChampa" panose="020B0604020202020204" pitchFamily="34" charset="-34"/>
                <a:sym typeface="Arial"/>
              </a:rPr>
              <a:t>Consolidación</a:t>
            </a:r>
            <a:r>
              <a:rPr sz="1100" dirty="0">
                <a:ea typeface="Arial"/>
                <a:cs typeface="DokChampa" panose="020B0604020202020204" pitchFamily="34" charset="-34"/>
                <a:sym typeface="Arial"/>
              </a:rPr>
              <a:t> Fiscal y </a:t>
            </a:r>
            <a:r>
              <a:rPr sz="1100" dirty="0" err="1">
                <a:ea typeface="Arial"/>
                <a:cs typeface="DokChampa" panose="020B0604020202020204" pitchFamily="34" charset="-34"/>
                <a:sym typeface="Arial"/>
              </a:rPr>
              <a:t>Financiera</a:t>
            </a:r>
            <a:endParaRPr sz="1100" dirty="0">
              <a:ea typeface="Arial"/>
              <a:cs typeface="DokChampa" panose="020B0604020202020204" pitchFamily="34" charset="-34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x-none" sz="1100" dirty="0">
                <a:ea typeface="Arial"/>
                <a:cs typeface="DokChampa" panose="020B0604020202020204" pitchFamily="34" charset="-34"/>
                <a:sym typeface="Arial"/>
              </a:rPr>
              <a:t>Consolidación Ambiental</a:t>
            </a:r>
            <a:endParaRPr lang="es-CO" sz="1100" dirty="0">
              <a:ea typeface="Arial"/>
              <a:cs typeface="DokChampa" panose="020B0604020202020204" pitchFamily="34" charset="-34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DokChampa" panose="020B0604020202020204" pitchFamily="34" charset="-34"/>
                <a:sym typeface="Arial"/>
              </a:rPr>
              <a:t>Realizar Sanciones Fiscales</a:t>
            </a:r>
            <a:endParaRPr lang="x-none" sz="1100" dirty="0">
              <a:ea typeface="Arial"/>
              <a:cs typeface="DokChampa" panose="020B0604020202020204" pitchFamily="34" charset="-34"/>
              <a:sym typeface="Arial"/>
            </a:endParaRPr>
          </a:p>
        </p:txBody>
      </p:sp>
      <p:sp>
        <p:nvSpPr>
          <p:cNvPr id="49" name="Shape 49"/>
          <p:cNvSpPr/>
          <p:nvPr/>
        </p:nvSpPr>
        <p:spPr>
          <a:xfrm>
            <a:off x="8008734" y="4106647"/>
            <a:ext cx="3109101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Tramite Interno de PQRSD</a:t>
            </a:r>
          </a:p>
          <a:p>
            <a:pPr marL="96033" lvl="0" indent="-96033" algn="l">
              <a:buSzPct val="75000"/>
              <a:buChar char="•"/>
              <a:defRPr sz="1800"/>
            </a:pP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Promoción</a:t>
            </a: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de la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Participación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Ciudadana </a:t>
            </a:r>
          </a:p>
          <a:p>
            <a:pPr lvl="0" algn="l">
              <a:buSzPct val="75000"/>
              <a:defRPr sz="1800"/>
            </a:pPr>
            <a:endParaRPr sz="1100" dirty="0">
              <a:ea typeface="Arial"/>
              <a:cs typeface="Arial"/>
              <a:sym typeface="Arial"/>
            </a:endParaRPr>
          </a:p>
        </p:txBody>
      </p:sp>
      <p:sp>
        <p:nvSpPr>
          <p:cNvPr id="50" name="Shape 50"/>
          <p:cNvSpPr/>
          <p:nvPr/>
        </p:nvSpPr>
        <p:spPr>
          <a:xfrm>
            <a:off x="8072546" y="4600708"/>
            <a:ext cx="4237056" cy="141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Arial"/>
                <a:sym typeface="Arial"/>
              </a:rPr>
              <a:t>Suministro de Bienes y Servicios</a:t>
            </a:r>
            <a:r>
              <a:rPr sz="1100" dirty="0">
                <a:ea typeface="Arial"/>
                <a:cs typeface="Arial"/>
                <a:sym typeface="Arial"/>
              </a:rPr>
              <a:t> (</a:t>
            </a:r>
            <a:r>
              <a:rPr lang="es-CO" sz="1100" dirty="0">
                <a:ea typeface="Arial"/>
                <a:cs typeface="Arial"/>
                <a:sym typeface="Arial"/>
              </a:rPr>
              <a:t>C</a:t>
            </a:r>
            <a:r>
              <a:rPr sz="1100" dirty="0" err="1">
                <a:ea typeface="Arial"/>
                <a:cs typeface="Arial"/>
                <a:sym typeface="Arial"/>
              </a:rPr>
              <a:t>ontratación</a:t>
            </a:r>
            <a:r>
              <a:rPr lang="es-CO" sz="1100" dirty="0">
                <a:ea typeface="Arial"/>
                <a:cs typeface="Arial"/>
                <a:sym typeface="Arial"/>
              </a:rPr>
              <a:t>, Convenios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)</a:t>
            </a:r>
            <a:r>
              <a:rPr lang="es-PE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y debida diligencia a proveedores</a:t>
            </a:r>
            <a:endParaRPr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 err="1">
                <a:ea typeface="Arial"/>
                <a:cs typeface="Arial"/>
                <a:sym typeface="Arial"/>
              </a:rPr>
              <a:t>Administracion</a:t>
            </a:r>
            <a:r>
              <a:rPr lang="es-CO" sz="1100" dirty="0">
                <a:ea typeface="Arial"/>
                <a:cs typeface="Arial"/>
                <a:sym typeface="Arial"/>
              </a:rPr>
              <a:t> y </a:t>
            </a:r>
            <a:r>
              <a:rPr lang="es-CO" sz="1100" dirty="0" err="1">
                <a:ea typeface="Arial"/>
                <a:cs typeface="Arial"/>
                <a:sym typeface="Arial"/>
              </a:rPr>
              <a:t>Mantenimieno</a:t>
            </a:r>
            <a:r>
              <a:rPr lang="es-CO" sz="1100" dirty="0">
                <a:ea typeface="Arial"/>
                <a:cs typeface="Arial"/>
                <a:sym typeface="Arial"/>
              </a:rPr>
              <a:t> de Bienes Muebles e inmuebles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ES" sz="1100" dirty="0">
                <a:ea typeface="Arial"/>
                <a:cs typeface="Arial"/>
                <a:sym typeface="Arial"/>
              </a:rPr>
              <a:t>Prestación de Servicios de Transporte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Gestión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Financiera</a:t>
            </a: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: 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(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Presupuesto</a:t>
            </a: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,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Contabilidad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y 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Tesorería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)</a:t>
            </a:r>
            <a:endParaRPr lang="es-CO"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indent="-96033" algn="l">
              <a:buSzPct val="75000"/>
              <a:buFont typeface="Arial"/>
              <a:buChar char="•"/>
              <a:defRPr sz="1800"/>
            </a:pPr>
            <a:r>
              <a:rPr lang="es-CO" sz="1100" dirty="0"/>
              <a:t>Cobro Administrativo Coactivo. (PAC)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Arial"/>
                <a:sym typeface="Arial"/>
              </a:rPr>
              <a:t>Gestión Ambiental Institucional</a:t>
            </a:r>
            <a:endParaRPr sz="1100" dirty="0"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Arial"/>
                <a:sym typeface="Arial"/>
              </a:rPr>
              <a:t>Gestión de los Servicios </a:t>
            </a:r>
            <a:r>
              <a:rPr lang="es-419" sz="1100" dirty="0">
                <a:ea typeface="Arial"/>
                <a:cs typeface="Arial"/>
                <a:sym typeface="Arial"/>
              </a:rPr>
              <a:t>TI</a:t>
            </a:r>
          </a:p>
        </p:txBody>
      </p:sp>
      <p:sp>
        <p:nvSpPr>
          <p:cNvPr id="51" name="Shape 51"/>
          <p:cNvSpPr/>
          <p:nvPr/>
        </p:nvSpPr>
        <p:spPr>
          <a:xfrm>
            <a:off x="8090111" y="6059928"/>
            <a:ext cx="3642816" cy="2277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MX" sz="1100" dirty="0">
                <a:ea typeface="Arial"/>
                <a:cs typeface="Arial"/>
                <a:sym typeface="Arial"/>
              </a:rPr>
              <a:t>Seguridad y Salud en el Trabajo, 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MX" sz="1100" dirty="0">
                <a:ea typeface="Arial"/>
                <a:cs typeface="Arial"/>
                <a:sym typeface="Arial"/>
              </a:rPr>
              <a:t>Gestión del Talento Humano: (Suministro Talento Humano, </a:t>
            </a:r>
            <a:r>
              <a:rPr lang="es-MX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debida diligencia a personas y Situaciones Administrativas, Bienestar Social e Incentivos, Tramite de Incapacidades, Nomina, Prestaciones Sociales,, EDL y Comportamental)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MX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Proceso Disciplinario </a:t>
            </a:r>
            <a:endParaRPr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Gestión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del </a:t>
            </a:r>
            <a:r>
              <a:rPr sz="1100" dirty="0" err="1">
                <a:solidFill>
                  <a:schemeClr val="tx1"/>
                </a:solidFill>
                <a:ea typeface="Arial"/>
                <a:cs typeface="Arial"/>
                <a:sym typeface="Arial"/>
              </a:rPr>
              <a:t>Conocimiento</a:t>
            </a: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y Desarrollo de Investigaciones</a:t>
            </a:r>
            <a:endParaRPr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x-none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Capacitación</a:t>
            </a:r>
            <a:endParaRPr lang="es-CO"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Arial"/>
                <a:sym typeface="Arial"/>
              </a:rPr>
              <a:t>Administración del </a:t>
            </a:r>
            <a:r>
              <a:rPr lang="x-none" sz="1100" dirty="0">
                <a:ea typeface="Arial"/>
                <a:cs typeface="Arial"/>
                <a:sym typeface="Arial"/>
              </a:rPr>
              <a:t>Centro de Docu</a:t>
            </a:r>
            <a:r>
              <a:rPr lang="es-CO" sz="1100" dirty="0" err="1">
                <a:ea typeface="Arial"/>
                <a:cs typeface="Arial"/>
                <a:sym typeface="Arial"/>
              </a:rPr>
              <a:t>mentaci</a:t>
            </a:r>
            <a:r>
              <a:rPr lang="x-none" sz="1100" dirty="0">
                <a:ea typeface="Arial"/>
                <a:cs typeface="Arial"/>
                <a:sym typeface="Arial"/>
              </a:rPr>
              <a:t>ón</a:t>
            </a:r>
            <a:r>
              <a:rPr lang="es-CO" sz="1100" dirty="0">
                <a:ea typeface="Arial"/>
                <a:cs typeface="Arial"/>
                <a:sym typeface="Arial"/>
              </a:rPr>
              <a:t> en Control Fiscal</a:t>
            </a:r>
          </a:p>
          <a:p>
            <a:pPr marL="96033" lvl="0" indent="-96033" algn="l">
              <a:buSzPct val="75000"/>
              <a:buFont typeface="Arial"/>
              <a:buChar char="•"/>
              <a:defRPr sz="1800"/>
            </a:pPr>
            <a:r>
              <a:rPr lang="es-CO" sz="1100" dirty="0">
                <a:ea typeface="Arial"/>
                <a:cs typeface="Arial"/>
                <a:sym typeface="Arial"/>
              </a:rPr>
              <a:t>Prácticas Laborales</a:t>
            </a:r>
          </a:p>
        </p:txBody>
      </p:sp>
      <p:sp>
        <p:nvSpPr>
          <p:cNvPr id="52" name="Shape 52"/>
          <p:cNvSpPr/>
          <p:nvPr/>
        </p:nvSpPr>
        <p:spPr>
          <a:xfrm>
            <a:off x="8090111" y="8367013"/>
            <a:ext cx="4007372" cy="1277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/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Evaluación del Sistema de Control Interno</a:t>
            </a:r>
            <a:endParaRPr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Auditorias Internas al SIG</a:t>
            </a: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Auditorías Internas de Gestión (Evaluación Independiente)</a:t>
            </a:r>
            <a:r>
              <a:rPr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 </a:t>
            </a:r>
            <a:endParaRPr lang="es-CO"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Rendición de Cuenta a Órganos de Control</a:t>
            </a: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Evaluación del Desempeño Institucional</a:t>
            </a: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Revisión por la </a:t>
            </a:r>
            <a:r>
              <a:rPr lang="es-CO" sz="1100" dirty="0" smtClean="0">
                <a:solidFill>
                  <a:schemeClr val="tx1"/>
                </a:solidFill>
                <a:ea typeface="Arial"/>
                <a:cs typeface="Arial"/>
                <a:sym typeface="Arial"/>
              </a:rPr>
              <a:t>Dirección</a:t>
            </a:r>
            <a:endParaRPr lang="es-CO" sz="11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  <a:p>
            <a:pPr marL="96033" lvl="0" indent="-96033" algn="l">
              <a:buSzPct val="75000"/>
              <a:buChar char="•"/>
              <a:defRPr sz="1800"/>
            </a:pPr>
            <a:r>
              <a:rPr lang="es-CO" sz="11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Mejoramiento del SIG (Eficacia de las acciones</a:t>
            </a:r>
            <a:r>
              <a:rPr lang="es-CO" sz="1200" dirty="0">
                <a:solidFill>
                  <a:schemeClr val="tx1"/>
                </a:solidFill>
                <a:ea typeface="Arial"/>
                <a:cs typeface="Arial"/>
                <a:sym typeface="Arial"/>
              </a:rPr>
              <a:t>)</a:t>
            </a:r>
            <a:endParaRPr sz="1200" dirty="0">
              <a:solidFill>
                <a:schemeClr val="tx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53" name="Shape 53"/>
          <p:cNvSpPr/>
          <p:nvPr/>
        </p:nvSpPr>
        <p:spPr>
          <a:xfrm>
            <a:off x="1640857" y="3852908"/>
            <a:ext cx="2620577" cy="1738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marL="96033" lvl="0" indent="-96033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Protección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 los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ecursos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úblicos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 </a:t>
            </a:r>
          </a:p>
          <a:p>
            <a:pPr marL="96033" lvl="0" indent="-96033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200" b="1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Oportunidad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uficiencia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y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onfiabilidad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 la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nformación</a:t>
            </a:r>
            <a:endParaRPr sz="12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96033" lvl="0" indent="-96033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Control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iscal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ficaz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ficiente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y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fectivo</a:t>
            </a:r>
            <a:endParaRPr sz="12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96033" lvl="0" indent="-96033" algn="l">
              <a:buClr>
                <a:srgbClr val="164F86"/>
              </a:buClr>
              <a:buSzPct val="75000"/>
              <a:buChar char="•"/>
              <a:defRPr sz="1800"/>
            </a:pPr>
            <a:r>
              <a:rPr lang="es-PE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Mecanismos de </a:t>
            </a:r>
            <a:r>
              <a:rPr lang="es-PE"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sz="1200" b="1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articipación</a:t>
            </a:r>
            <a:r>
              <a:rPr sz="12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la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omunidad</a:t>
            </a:r>
            <a:endParaRPr sz="12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96033" lvl="0" indent="-96033" algn="l">
              <a:buClr>
                <a:srgbClr val="164F86"/>
              </a:buClr>
              <a:buSzPct val="75000"/>
              <a:buChar char="•"/>
              <a:defRPr sz="1800"/>
            </a:pP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ntre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s-CO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</a:t>
            </a:r>
            <a:r>
              <a:rPr sz="1200" b="1" dirty="0" err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tras</a:t>
            </a:r>
            <a:r>
              <a:rPr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4" name="Shape 54"/>
          <p:cNvSpPr/>
          <p:nvPr/>
        </p:nvSpPr>
        <p:spPr>
          <a:xfrm>
            <a:off x="5513427" y="1570988"/>
            <a:ext cx="1179811" cy="446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GESTIÓN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ESTRATÉGIC</a:t>
            </a:r>
            <a:r>
              <a:rPr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5" name="Shape 55"/>
          <p:cNvSpPr/>
          <p:nvPr/>
        </p:nvSpPr>
        <p:spPr>
          <a:xfrm>
            <a:off x="5696847" y="2994135"/>
            <a:ext cx="838371" cy="446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CONTROL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FISCAL</a:t>
            </a:r>
          </a:p>
        </p:txBody>
      </p:sp>
      <p:sp>
        <p:nvSpPr>
          <p:cNvPr id="56" name="Shape 56"/>
          <p:cNvSpPr/>
          <p:nvPr/>
        </p:nvSpPr>
        <p:spPr>
          <a:xfrm>
            <a:off x="5458123" y="4328600"/>
            <a:ext cx="1290418" cy="446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PARTICIPACIÓN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CIUDADANA</a:t>
            </a:r>
          </a:p>
        </p:txBody>
      </p:sp>
      <p:sp>
        <p:nvSpPr>
          <p:cNvPr id="57" name="Shape 57"/>
          <p:cNvSpPr/>
          <p:nvPr/>
        </p:nvSpPr>
        <p:spPr>
          <a:xfrm>
            <a:off x="5337112" y="6928896"/>
            <a:ext cx="1582164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GESTIÓN DEL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TALENTO HUMANO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Y DEL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CONOCIMIENT</a:t>
            </a:r>
            <a:r>
              <a:rPr sz="10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lvl="0">
              <a:defRPr sz="1800"/>
            </a:pPr>
            <a:endParaRPr sz="900" b="1" dirty="0"/>
          </a:p>
        </p:txBody>
      </p:sp>
      <p:sp>
        <p:nvSpPr>
          <p:cNvPr id="58" name="Shape 58"/>
          <p:cNvSpPr/>
          <p:nvPr/>
        </p:nvSpPr>
        <p:spPr>
          <a:xfrm>
            <a:off x="5401350" y="8393593"/>
            <a:ext cx="1434065" cy="78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GESTIÓN DE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EVALUACIÓN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Y SEGUIMIENTO</a:t>
            </a:r>
          </a:p>
          <a:p>
            <a:pPr lvl="0">
              <a:defRPr sz="1800"/>
            </a:pPr>
            <a:endParaRPr sz="1000" dirty="0"/>
          </a:p>
        </p:txBody>
      </p:sp>
      <p:sp>
        <p:nvSpPr>
          <p:cNvPr id="59" name="Shape 59"/>
          <p:cNvSpPr/>
          <p:nvPr/>
        </p:nvSpPr>
        <p:spPr>
          <a:xfrm>
            <a:off x="4335093" y="444223"/>
            <a:ext cx="892519" cy="8953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/>
          <a:p>
            <a:pPr lvl="0">
              <a:spcBef>
                <a:spcPts val="100"/>
              </a:spcBef>
              <a:defRPr sz="1800"/>
            </a:pPr>
            <a:endParaRPr sz="1600" dirty="0"/>
          </a:p>
          <a:p>
            <a:pPr lvl="0">
              <a:spcBef>
                <a:spcPts val="100"/>
              </a:spcBef>
              <a:defRPr sz="1800"/>
            </a:pPr>
            <a:endParaRPr sz="1600" dirty="0"/>
          </a:p>
          <a:p>
            <a:pPr lvl="0">
              <a:spcBef>
                <a:spcPts val="100"/>
              </a:spcBef>
              <a:defRPr sz="1800"/>
            </a:pPr>
            <a:endParaRPr sz="1600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P</a:t>
            </a:r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H</a:t>
            </a:r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H</a:t>
            </a:r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H</a:t>
            </a:r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H</a:t>
            </a:r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endParaRPr sz="1600" b="1" dirty="0"/>
          </a:p>
          <a:p>
            <a:pPr lvl="0">
              <a:spcBef>
                <a:spcPts val="100"/>
              </a:spcBef>
              <a:defRPr sz="1800"/>
            </a:pPr>
            <a:r>
              <a:rPr sz="1600" b="1" dirty="0"/>
              <a:t>V-A</a:t>
            </a:r>
          </a:p>
          <a:p>
            <a:pPr lvl="0">
              <a:spcBef>
                <a:spcPts val="100"/>
              </a:spcBef>
              <a:defRPr sz="1800"/>
            </a:pPr>
            <a:endParaRPr sz="1600" dirty="0"/>
          </a:p>
        </p:txBody>
      </p:sp>
      <p:pic>
        <p:nvPicPr>
          <p:cNvPr id="60" name="image4.jpg" descr="Resultado de imagen para partes interesadas"/>
          <p:cNvPicPr/>
          <p:nvPr/>
        </p:nvPicPr>
        <p:blipFill>
          <a:blip r:embed="rId3"/>
          <a:stretch>
            <a:fillRect/>
          </a:stretch>
        </p:blipFill>
        <p:spPr>
          <a:xfrm>
            <a:off x="2028511" y="2310878"/>
            <a:ext cx="1845270" cy="1104010"/>
          </a:xfrm>
          <a:prstGeom prst="rect">
            <a:avLst/>
          </a:prstGeom>
          <a:ln w="12700">
            <a:miter lim="400000"/>
          </a:ln>
        </p:spPr>
      </p:pic>
      <p:pic>
        <p:nvPicPr>
          <p:cNvPr id="61" name="image5.jpg" descr="Resultado de imagen para participación"/>
          <p:cNvPicPr/>
          <p:nvPr/>
        </p:nvPicPr>
        <p:blipFill>
          <a:blip r:embed="rId4"/>
          <a:stretch>
            <a:fillRect/>
          </a:stretch>
        </p:blipFill>
        <p:spPr>
          <a:xfrm>
            <a:off x="13346630" y="7033874"/>
            <a:ext cx="837794" cy="562998"/>
          </a:xfrm>
          <a:prstGeom prst="rect">
            <a:avLst/>
          </a:prstGeom>
          <a:ln w="12700">
            <a:miter lim="400000"/>
          </a:ln>
        </p:spPr>
      </p:pic>
      <p:pic>
        <p:nvPicPr>
          <p:cNvPr id="62" name="image6.jpg" descr="Resultado de imagen para resultados"/>
          <p:cNvPicPr/>
          <p:nvPr/>
        </p:nvPicPr>
        <p:blipFill>
          <a:blip r:embed="rId5"/>
          <a:stretch>
            <a:fillRect/>
          </a:stretch>
        </p:blipFill>
        <p:spPr>
          <a:xfrm>
            <a:off x="12459954" y="2441849"/>
            <a:ext cx="1164423" cy="939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image7.jpg" descr="Resultado de imagen para informes"/>
          <p:cNvPicPr/>
          <p:nvPr/>
        </p:nvPicPr>
        <p:blipFill>
          <a:blip r:embed="rId6"/>
          <a:stretch>
            <a:fillRect/>
          </a:stretch>
        </p:blipFill>
        <p:spPr>
          <a:xfrm>
            <a:off x="12243028" y="6972633"/>
            <a:ext cx="1032696" cy="650217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Shape 64"/>
          <p:cNvSpPr/>
          <p:nvPr/>
        </p:nvSpPr>
        <p:spPr>
          <a:xfrm>
            <a:off x="1797524" y="6136773"/>
            <a:ext cx="2307245" cy="36412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FBFBFB"/>
              </a:gs>
              <a:gs pos="100000">
                <a:srgbClr val="BEBEBE"/>
              </a:gs>
            </a:gsLst>
            <a:lin ang="5400000"/>
          </a:gra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200"/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1873597" y="1653127"/>
            <a:ext cx="2307245" cy="364120"/>
          </a:xfrm>
          <a:prstGeom prst="rightArrow">
            <a:avLst>
              <a:gd name="adj1" fmla="val 32000"/>
              <a:gd name="adj2" fmla="val 64000"/>
            </a:avLst>
          </a:prstGeom>
          <a:gradFill>
            <a:gsLst>
              <a:gs pos="0">
                <a:srgbClr val="FBFBFB"/>
              </a:gs>
              <a:gs pos="100000">
                <a:srgbClr val="BEBEBE"/>
              </a:gs>
            </a:gsLst>
            <a:lin ang="5400000"/>
          </a:gra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200"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5340250" y="5593407"/>
            <a:ext cx="1596591" cy="630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GESTIÓN DE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RECURSOS E </a:t>
            </a:r>
          </a:p>
          <a:p>
            <a:pPr lvl="0">
              <a:defRPr sz="1800"/>
            </a:pPr>
            <a:r>
              <a:rPr sz="1200" b="1" dirty="0">
                <a:cs typeface="Arial" panose="020B0604020202020204" pitchFamily="34" charset="0"/>
              </a:rPr>
              <a:t>INFRAESTRUCTUR</a:t>
            </a:r>
            <a:r>
              <a:rPr sz="1200" dirty="0">
                <a:cs typeface="Arial" panose="020B0604020202020204" pitchFamily="34" charset="0"/>
              </a:rPr>
              <a:t>A</a:t>
            </a:r>
          </a:p>
        </p:txBody>
      </p:sp>
      <p:sp>
        <p:nvSpPr>
          <p:cNvPr id="67" name="Shape 67"/>
          <p:cNvSpPr/>
          <p:nvPr/>
        </p:nvSpPr>
        <p:spPr>
          <a:xfrm>
            <a:off x="7125001" y="1616030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006D22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7125001" y="3038756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B2550D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7125001" y="4356935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B2550D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7125001" y="5730781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B0971C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7125001" y="7083621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B0971C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7125001" y="8607911"/>
            <a:ext cx="759385" cy="356193"/>
          </a:xfrm>
          <a:prstGeom prst="rightArrow">
            <a:avLst>
              <a:gd name="adj1" fmla="val 32000"/>
              <a:gd name="adj2" fmla="val 75418"/>
            </a:avLst>
          </a:prstGeom>
          <a:solidFill>
            <a:srgbClr val="6BA317"/>
          </a:solidFill>
          <a:ln w="12700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ángulo 3"/>
          <p:cNvSpPr/>
          <p:nvPr/>
        </p:nvSpPr>
        <p:spPr>
          <a:xfrm>
            <a:off x="8031122" y="859310"/>
            <a:ext cx="370180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419" sz="1400" b="1" dirty="0"/>
              <a:t>TEMAS ASOCIADOS</a:t>
            </a:r>
            <a:endParaRPr lang="es-CO" sz="1400" b="1" dirty="0"/>
          </a:p>
        </p:txBody>
      </p:sp>
      <p:sp>
        <p:nvSpPr>
          <p:cNvPr id="74" name="Shape 30"/>
          <p:cNvSpPr/>
          <p:nvPr/>
        </p:nvSpPr>
        <p:spPr>
          <a:xfrm>
            <a:off x="5410518" y="19608"/>
            <a:ext cx="5586029" cy="6001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algn="ctr" defTabSz="584200">
              <a:defRPr sz="3400"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lvl="0">
              <a:defRPr sz="1800"/>
            </a:pPr>
            <a:endParaRPr sz="34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254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D3C11F11E1C0745AF5683BD6C34EB3C" ma:contentTypeVersion="2" ma:contentTypeDescription="Crear nuevo documento." ma:contentTypeScope="" ma:versionID="3e19ab3da62f4fe6e21cfaca3f544a7f">
  <xsd:schema xmlns:xsd="http://www.w3.org/2001/XMLSchema" xmlns:xs="http://www.w3.org/2001/XMLSchema" xmlns:p="http://schemas.microsoft.com/office/2006/metadata/properties" xmlns:ns1="http://schemas.microsoft.com/sharepoint/v3" xmlns:ns2="9188eaee-deac-48bd-b75f-44b91a54911b" targetNamespace="http://schemas.microsoft.com/office/2006/metadata/properties" ma:root="true" ma:fieldsID="6b163cc6c91e747876217254ef2b7640" ns1:_="" ns2:_="">
    <xsd:import namespace="http://schemas.microsoft.com/sharepoint/v3"/>
    <xsd:import namespace="9188eaee-deac-48bd-b75f-44b91a54911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9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10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88eaee-deac-48bd-b75f-44b91a54911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B92B7C0-922B-4DE1-8E54-B87BB0F1C65E}"/>
</file>

<file path=customXml/itemProps2.xml><?xml version="1.0" encoding="utf-8"?>
<ds:datastoreItem xmlns:ds="http://schemas.openxmlformats.org/officeDocument/2006/customXml" ds:itemID="{6DD9957C-0758-4762-A807-1B6D14A94FF4}"/>
</file>

<file path=customXml/itemProps3.xml><?xml version="1.0" encoding="utf-8"?>
<ds:datastoreItem xmlns:ds="http://schemas.openxmlformats.org/officeDocument/2006/customXml" ds:itemID="{9D1D24A0-8AE4-47D1-90A9-CCDF412A070D}"/>
</file>

<file path=docProps/app.xml><?xml version="1.0" encoding="utf-8"?>
<Properties xmlns="http://schemas.openxmlformats.org/officeDocument/2006/extended-properties" xmlns:vt="http://schemas.openxmlformats.org/officeDocument/2006/docPropsVTypes">
  <TotalTime>4146</TotalTime>
  <Words>352</Words>
  <Application>Microsoft Office PowerPoint</Application>
  <PresentationFormat>Personalizado</PresentationFormat>
  <Paragraphs>99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Avenir Roman</vt:lpstr>
      <vt:lpstr>DokChampa</vt:lpstr>
      <vt:lpstr>Helvetica</vt:lpstr>
      <vt:lpstr>Helvetica Light</vt:lpstr>
      <vt:lpstr>Default</vt:lpstr>
      <vt:lpstr>PRODUCTOS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PRODUCTOS</dc:title>
  <dc:creator>Ana Cecilia Acevedo Vargas</dc:creator>
  <cp:lastModifiedBy>Ofelia Ines Taborda Zapata</cp:lastModifiedBy>
  <cp:revision>93</cp:revision>
  <dcterms:modified xsi:type="dcterms:W3CDTF">2023-09-15T14:28:22Z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0x010100DD3C11F11E1C0745AF5683BD6C34EB3C</vt:lpwstr>
  </property>
</Properties>
</file>