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3" r:id="rId3"/>
    <p:sldId id="315" r:id="rId4"/>
    <p:sldId id="324" r:id="rId5"/>
    <p:sldId id="325" r:id="rId6"/>
    <p:sldId id="317" r:id="rId7"/>
    <p:sldId id="316" r:id="rId8"/>
    <p:sldId id="326" r:id="rId9"/>
    <p:sldId id="260" r:id="rId10"/>
    <p:sldId id="328" r:id="rId11"/>
    <p:sldId id="330" r:id="rId12"/>
    <p:sldId id="327" r:id="rId13"/>
    <p:sldId id="329" r:id="rId14"/>
    <p:sldId id="314" r:id="rId15"/>
  </p:sldIdLst>
  <p:sldSz cx="9144000" cy="5143500" type="screen16x9"/>
  <p:notesSz cx="6858000" cy="9144000"/>
  <p:embeddedFontLs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ontserrat Medium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038"/>
    <a:srgbClr val="014E3E"/>
    <a:srgbClr val="626362"/>
    <a:srgbClr val="FEC200"/>
    <a:srgbClr val="75B82A"/>
    <a:srgbClr val="E9AC00"/>
    <a:srgbClr val="B5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DA37DA-05EA-451D-9E7A-5A952460BEF5}">
  <a:tblStyle styleId="{ECDA37DA-05EA-451D-9E7A-5A952460BE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651"/>
  </p:normalViewPr>
  <p:slideViewPr>
    <p:cSldViewPr snapToGrid="0">
      <p:cViewPr varScale="1">
        <p:scale>
          <a:sx n="142" d="100"/>
          <a:sy n="142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EFF5AF59-9565-8767-4DEB-AB35CB0D82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CFE0158F-25A9-089C-9749-79F45E21D2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C2AD0-0FFB-D048-9FE7-A3C09A9F7D75}" type="datetimeFigureOut">
              <a:rPr lang="es-CO" smtClean="0"/>
              <a:t>17/04/2024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738D1D47-21BA-2431-347B-AB2A438A5C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8300FE4-4E7E-6682-B16C-ADE79F9DB2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48AC3-59F8-8641-A9AD-2D51B57266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7465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26315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62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1ad5f3d7084_0_5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1ad5f3d7084_0_5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88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cdm.gov.co/" TargetMode="Externa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606">
            <a:off x="720000" y="3393523"/>
            <a:ext cx="3405300" cy="438000"/>
          </a:xfrm>
          <a:prstGeom prst="rect">
            <a:avLst/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399125"/>
            <a:ext cx="3852000" cy="19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0E2FD30-A60D-3328-044B-F7B2AEC58F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7621" y="-116001"/>
            <a:ext cx="5066000" cy="5433102"/>
          </a:xfrm>
          <a:prstGeom prst="rect">
            <a:avLst/>
          </a:prstGeom>
        </p:spPr>
      </p:pic>
      <p:sp>
        <p:nvSpPr>
          <p:cNvPr id="3" name="Google Shape;1331;p46">
            <a:extLst>
              <a:ext uri="{FF2B5EF4-FFF2-40B4-BE49-F238E27FC236}">
                <a16:creationId xmlns="" xmlns:a16="http://schemas.microsoft.com/office/drawing/2014/main" id="{303F1207-DDD0-EC61-E2D5-D7C484997CD1}"/>
              </a:ext>
            </a:extLst>
          </p:cNvPr>
          <p:cNvSpPr/>
          <p:nvPr userDrawn="1"/>
        </p:nvSpPr>
        <p:spPr>
          <a:xfrm rot="3534201">
            <a:off x="2316759" y="3178246"/>
            <a:ext cx="2484301" cy="2331702"/>
          </a:xfrm>
          <a:prstGeom prst="roundRect">
            <a:avLst>
              <a:gd name="adj" fmla="val 8117"/>
            </a:avLst>
          </a:prstGeom>
          <a:solidFill>
            <a:srgbClr val="F3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332;p46">
            <a:extLst>
              <a:ext uri="{FF2B5EF4-FFF2-40B4-BE49-F238E27FC236}">
                <a16:creationId xmlns="" xmlns:a16="http://schemas.microsoft.com/office/drawing/2014/main" id="{6608F14D-1A14-076F-D254-198AD1689083}"/>
              </a:ext>
            </a:extLst>
          </p:cNvPr>
          <p:cNvSpPr/>
          <p:nvPr userDrawn="1"/>
        </p:nvSpPr>
        <p:spPr>
          <a:xfrm rot="3534201">
            <a:off x="1971957" y="4100949"/>
            <a:ext cx="2484301" cy="2331702"/>
          </a:xfrm>
          <a:prstGeom prst="roundRect">
            <a:avLst>
              <a:gd name="adj" fmla="val 8117"/>
            </a:avLst>
          </a:prstGeom>
          <a:solidFill>
            <a:srgbClr val="014E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333;p46">
            <a:extLst>
              <a:ext uri="{FF2B5EF4-FFF2-40B4-BE49-F238E27FC236}">
                <a16:creationId xmlns="" xmlns:a16="http://schemas.microsoft.com/office/drawing/2014/main" id="{6DDF9AE9-AEE9-396B-3DE7-AA4CDB854305}"/>
              </a:ext>
            </a:extLst>
          </p:cNvPr>
          <p:cNvSpPr/>
          <p:nvPr userDrawn="1"/>
        </p:nvSpPr>
        <p:spPr>
          <a:xfrm rot="3534217">
            <a:off x="-1759068" y="-576073"/>
            <a:ext cx="6490484" cy="6295645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334;p46">
            <a:extLst>
              <a:ext uri="{FF2B5EF4-FFF2-40B4-BE49-F238E27FC236}">
                <a16:creationId xmlns="" xmlns:a16="http://schemas.microsoft.com/office/drawing/2014/main" id="{9D700441-ECED-FA5C-888A-0D5A92DE9997}"/>
              </a:ext>
            </a:extLst>
          </p:cNvPr>
          <p:cNvSpPr/>
          <p:nvPr userDrawn="1"/>
        </p:nvSpPr>
        <p:spPr>
          <a:xfrm rot="3534192">
            <a:off x="-1789524" y="-490949"/>
            <a:ext cx="6314989" cy="6125398"/>
          </a:xfrm>
          <a:prstGeom prst="roundRect">
            <a:avLst>
              <a:gd name="adj" fmla="val 81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337;p46">
            <a:extLst>
              <a:ext uri="{FF2B5EF4-FFF2-40B4-BE49-F238E27FC236}">
                <a16:creationId xmlns="" xmlns:a16="http://schemas.microsoft.com/office/drawing/2014/main" id="{F3AC7388-53FD-7E02-4FCB-DBF8225EE84D}"/>
              </a:ext>
            </a:extLst>
          </p:cNvPr>
          <p:cNvSpPr/>
          <p:nvPr userDrawn="1"/>
        </p:nvSpPr>
        <p:spPr>
          <a:xfrm rot="2838435">
            <a:off x="2244551" y="-1422725"/>
            <a:ext cx="3093059" cy="2903022"/>
          </a:xfrm>
          <a:prstGeom prst="roundRect">
            <a:avLst>
              <a:gd name="adj" fmla="val 8117"/>
            </a:avLst>
          </a:prstGeom>
          <a:solidFill>
            <a:srgbClr val="75B8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D255068-C1AA-91B7-8275-FCB2542560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6025" y="4344097"/>
            <a:ext cx="1633517" cy="74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606">
            <a:off x="720000" y="3393523"/>
            <a:ext cx="3405300" cy="438000"/>
          </a:xfrm>
          <a:prstGeom prst="rect">
            <a:avLst/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399125"/>
            <a:ext cx="3852000" cy="19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0E2FD30-A60D-3328-044B-F7B2AEC58F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7621" y="-116001"/>
            <a:ext cx="5066000" cy="5433102"/>
          </a:xfrm>
          <a:prstGeom prst="rect">
            <a:avLst/>
          </a:prstGeom>
        </p:spPr>
      </p:pic>
      <p:sp>
        <p:nvSpPr>
          <p:cNvPr id="3" name="Google Shape;1331;p46">
            <a:extLst>
              <a:ext uri="{FF2B5EF4-FFF2-40B4-BE49-F238E27FC236}">
                <a16:creationId xmlns="" xmlns:a16="http://schemas.microsoft.com/office/drawing/2014/main" id="{303F1207-DDD0-EC61-E2D5-D7C484997CD1}"/>
              </a:ext>
            </a:extLst>
          </p:cNvPr>
          <p:cNvSpPr/>
          <p:nvPr userDrawn="1"/>
        </p:nvSpPr>
        <p:spPr>
          <a:xfrm rot="3534201">
            <a:off x="2316759" y="3178246"/>
            <a:ext cx="2484301" cy="2331702"/>
          </a:xfrm>
          <a:prstGeom prst="roundRect">
            <a:avLst>
              <a:gd name="adj" fmla="val 8117"/>
            </a:avLst>
          </a:prstGeom>
          <a:solidFill>
            <a:srgbClr val="F3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332;p46">
            <a:extLst>
              <a:ext uri="{FF2B5EF4-FFF2-40B4-BE49-F238E27FC236}">
                <a16:creationId xmlns="" xmlns:a16="http://schemas.microsoft.com/office/drawing/2014/main" id="{6608F14D-1A14-076F-D254-198AD1689083}"/>
              </a:ext>
            </a:extLst>
          </p:cNvPr>
          <p:cNvSpPr/>
          <p:nvPr userDrawn="1"/>
        </p:nvSpPr>
        <p:spPr>
          <a:xfrm rot="3534201">
            <a:off x="1971957" y="4100949"/>
            <a:ext cx="2484301" cy="2331702"/>
          </a:xfrm>
          <a:prstGeom prst="roundRect">
            <a:avLst>
              <a:gd name="adj" fmla="val 8117"/>
            </a:avLst>
          </a:prstGeom>
          <a:solidFill>
            <a:srgbClr val="014E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333;p46">
            <a:extLst>
              <a:ext uri="{FF2B5EF4-FFF2-40B4-BE49-F238E27FC236}">
                <a16:creationId xmlns="" xmlns:a16="http://schemas.microsoft.com/office/drawing/2014/main" id="{6DDF9AE9-AEE9-396B-3DE7-AA4CDB854305}"/>
              </a:ext>
            </a:extLst>
          </p:cNvPr>
          <p:cNvSpPr/>
          <p:nvPr userDrawn="1"/>
        </p:nvSpPr>
        <p:spPr>
          <a:xfrm rot="3534217">
            <a:off x="-1759068" y="-576073"/>
            <a:ext cx="6490484" cy="6295645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334;p46">
            <a:extLst>
              <a:ext uri="{FF2B5EF4-FFF2-40B4-BE49-F238E27FC236}">
                <a16:creationId xmlns="" xmlns:a16="http://schemas.microsoft.com/office/drawing/2014/main" id="{9D700441-ECED-FA5C-888A-0D5A92DE9997}"/>
              </a:ext>
            </a:extLst>
          </p:cNvPr>
          <p:cNvSpPr/>
          <p:nvPr userDrawn="1"/>
        </p:nvSpPr>
        <p:spPr>
          <a:xfrm rot="3534192">
            <a:off x="-1789524" y="-490949"/>
            <a:ext cx="6314989" cy="6125398"/>
          </a:xfrm>
          <a:prstGeom prst="roundRect">
            <a:avLst>
              <a:gd name="adj" fmla="val 81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337;p46">
            <a:extLst>
              <a:ext uri="{FF2B5EF4-FFF2-40B4-BE49-F238E27FC236}">
                <a16:creationId xmlns="" xmlns:a16="http://schemas.microsoft.com/office/drawing/2014/main" id="{F3AC7388-53FD-7E02-4FCB-DBF8225EE84D}"/>
              </a:ext>
            </a:extLst>
          </p:cNvPr>
          <p:cNvSpPr/>
          <p:nvPr userDrawn="1"/>
        </p:nvSpPr>
        <p:spPr>
          <a:xfrm rot="2838435">
            <a:off x="2244551" y="-1422725"/>
            <a:ext cx="3093059" cy="2903022"/>
          </a:xfrm>
          <a:prstGeom prst="roundRect">
            <a:avLst>
              <a:gd name="adj" fmla="val 8117"/>
            </a:avLst>
          </a:prstGeom>
          <a:solidFill>
            <a:srgbClr val="75B8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D255068-C1AA-91B7-8275-FCB2542560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6025" y="4344097"/>
            <a:ext cx="1633517" cy="74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0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b="1" i="0">
                <a:latin typeface="Montserrat" pitchFamily="2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6"/>
          <p:cNvSpPr/>
          <p:nvPr/>
        </p:nvSpPr>
        <p:spPr>
          <a:xfrm rot="3824588">
            <a:off x="6157935" y="-2255650"/>
            <a:ext cx="3092929" cy="2902946"/>
          </a:xfrm>
          <a:prstGeom prst="roundRect">
            <a:avLst>
              <a:gd name="adj" fmla="val 811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"/>
          <p:cNvSpPr/>
          <p:nvPr/>
        </p:nvSpPr>
        <p:spPr>
          <a:xfrm rot="3824782">
            <a:off x="6740605" y="-2229231"/>
            <a:ext cx="3233670" cy="3035369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"/>
          <p:cNvSpPr/>
          <p:nvPr/>
        </p:nvSpPr>
        <p:spPr>
          <a:xfrm rot="3824588">
            <a:off x="6838535" y="-2255650"/>
            <a:ext cx="3092929" cy="2902946"/>
          </a:xfrm>
          <a:prstGeom prst="roundRect">
            <a:avLst>
              <a:gd name="adj" fmla="val 811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08FC0436-1071-6E0C-C288-09905FDB5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0139" y="4603500"/>
            <a:ext cx="1176521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b="1" i="0">
                <a:latin typeface="Montserrat" pitchFamily="2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 dirty="0"/>
          </a:p>
        </p:txBody>
      </p:sp>
      <p:sp>
        <p:nvSpPr>
          <p:cNvPr id="558" name="Google Shape;558;p20"/>
          <p:cNvSpPr>
            <a:spLocks noGrp="1"/>
          </p:cNvSpPr>
          <p:nvPr>
            <p:ph type="pic" idx="2"/>
          </p:nvPr>
        </p:nvSpPr>
        <p:spPr>
          <a:xfrm>
            <a:off x="3293164" y="1911347"/>
            <a:ext cx="2552100" cy="2034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559" name="Google Shape;559;p20"/>
          <p:cNvSpPr/>
          <p:nvPr/>
        </p:nvSpPr>
        <p:spPr>
          <a:xfrm rot="12906377">
            <a:off x="-3126941" y="-1048480"/>
            <a:ext cx="3092721" cy="2902922"/>
          </a:xfrm>
          <a:prstGeom prst="roundRect">
            <a:avLst>
              <a:gd name="adj" fmla="val 811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0"/>
          <p:cNvSpPr/>
          <p:nvPr/>
        </p:nvSpPr>
        <p:spPr>
          <a:xfrm rot="12472653">
            <a:off x="-2244229" y="196988"/>
            <a:ext cx="2484290" cy="2331565"/>
          </a:xfrm>
          <a:prstGeom prst="roundRect">
            <a:avLst>
              <a:gd name="adj" fmla="val 811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156E6862-EA27-E8B7-9438-1B5DDF93C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0139" y="4603500"/>
            <a:ext cx="1176521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6"/>
          <p:cNvSpPr txBox="1">
            <a:spLocks noGrp="1"/>
          </p:cNvSpPr>
          <p:nvPr>
            <p:ph type="subTitle" idx="1"/>
          </p:nvPr>
        </p:nvSpPr>
        <p:spPr>
          <a:xfrm rot="185">
            <a:off x="1789250" y="3448350"/>
            <a:ext cx="55656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 Medium" pitchFamily="2" charset="77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6"/>
          <p:cNvSpPr txBox="1">
            <a:spLocks noGrp="1"/>
          </p:cNvSpPr>
          <p:nvPr>
            <p:ph type="title"/>
          </p:nvPr>
        </p:nvSpPr>
        <p:spPr>
          <a:xfrm>
            <a:off x="1789150" y="1108863"/>
            <a:ext cx="5565600" cy="22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 b="1" i="0">
                <a:latin typeface="Montserrat" pitchFamily="2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749" name="Google Shape;749;p26"/>
          <p:cNvSpPr/>
          <p:nvPr/>
        </p:nvSpPr>
        <p:spPr>
          <a:xfrm rot="1096213">
            <a:off x="-1516381" y="-1118647"/>
            <a:ext cx="3233506" cy="3035423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6"/>
          <p:cNvSpPr/>
          <p:nvPr/>
        </p:nvSpPr>
        <p:spPr>
          <a:xfrm rot="1096081">
            <a:off x="-1492844" y="-1136981"/>
            <a:ext cx="3093195" cy="2902795"/>
          </a:xfrm>
          <a:prstGeom prst="roundRect">
            <a:avLst>
              <a:gd name="adj" fmla="val 811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6"/>
          <p:cNvSpPr/>
          <p:nvPr/>
        </p:nvSpPr>
        <p:spPr>
          <a:xfrm rot="8765593">
            <a:off x="8361847" y="2002127"/>
            <a:ext cx="3233703" cy="3035095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6"/>
          <p:cNvSpPr/>
          <p:nvPr/>
        </p:nvSpPr>
        <p:spPr>
          <a:xfrm rot="8765465">
            <a:off x="8527487" y="2083211"/>
            <a:ext cx="3093170" cy="2902798"/>
          </a:xfrm>
          <a:prstGeom prst="roundRect">
            <a:avLst>
              <a:gd name="adj" fmla="val 811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6"/>
          <p:cNvSpPr/>
          <p:nvPr/>
        </p:nvSpPr>
        <p:spPr>
          <a:xfrm rot="2075594">
            <a:off x="7905258" y="3657668"/>
            <a:ext cx="3093282" cy="2902958"/>
          </a:xfrm>
          <a:prstGeom prst="roundRect">
            <a:avLst>
              <a:gd name="adj" fmla="val 811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39AF425F-F926-2466-2BDC-28938B143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0139" y="4603500"/>
            <a:ext cx="1176521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606">
            <a:off x="720000" y="3393523"/>
            <a:ext cx="3405300" cy="438000"/>
          </a:xfrm>
          <a:prstGeom prst="rect">
            <a:avLst/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399125"/>
            <a:ext cx="3852000" cy="19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0E2FD30-A60D-3328-044B-F7B2AEC58F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7106" y="-1492366"/>
            <a:ext cx="6675930" cy="7159694"/>
          </a:xfrm>
          <a:prstGeom prst="rect">
            <a:avLst/>
          </a:prstGeom>
        </p:spPr>
      </p:pic>
      <p:sp>
        <p:nvSpPr>
          <p:cNvPr id="4" name="Google Shape;1332;p46">
            <a:extLst>
              <a:ext uri="{FF2B5EF4-FFF2-40B4-BE49-F238E27FC236}">
                <a16:creationId xmlns="" xmlns:a16="http://schemas.microsoft.com/office/drawing/2014/main" id="{6608F14D-1A14-076F-D254-198AD1689083}"/>
              </a:ext>
            </a:extLst>
          </p:cNvPr>
          <p:cNvSpPr/>
          <p:nvPr userDrawn="1"/>
        </p:nvSpPr>
        <p:spPr>
          <a:xfrm rot="4136377">
            <a:off x="4107047" y="3752591"/>
            <a:ext cx="2484301" cy="2331702"/>
          </a:xfrm>
          <a:prstGeom prst="roundRect">
            <a:avLst>
              <a:gd name="adj" fmla="val 8117"/>
            </a:avLst>
          </a:prstGeom>
          <a:solidFill>
            <a:srgbClr val="014E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333;p46">
            <a:extLst>
              <a:ext uri="{FF2B5EF4-FFF2-40B4-BE49-F238E27FC236}">
                <a16:creationId xmlns="" xmlns:a16="http://schemas.microsoft.com/office/drawing/2014/main" id="{6DDF9AE9-AEE9-396B-3DE7-AA4CDB854305}"/>
              </a:ext>
            </a:extLst>
          </p:cNvPr>
          <p:cNvSpPr/>
          <p:nvPr userDrawn="1"/>
        </p:nvSpPr>
        <p:spPr>
          <a:xfrm rot="4165621">
            <a:off x="4657061" y="-354600"/>
            <a:ext cx="6490484" cy="6295645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334;p46">
            <a:extLst>
              <a:ext uri="{FF2B5EF4-FFF2-40B4-BE49-F238E27FC236}">
                <a16:creationId xmlns="" xmlns:a16="http://schemas.microsoft.com/office/drawing/2014/main" id="{9D700441-ECED-FA5C-888A-0D5A92DE9997}"/>
              </a:ext>
            </a:extLst>
          </p:cNvPr>
          <p:cNvSpPr/>
          <p:nvPr userDrawn="1"/>
        </p:nvSpPr>
        <p:spPr>
          <a:xfrm rot="4165596">
            <a:off x="4900419" y="-269477"/>
            <a:ext cx="6314989" cy="6125398"/>
          </a:xfrm>
          <a:prstGeom prst="roundRect">
            <a:avLst>
              <a:gd name="adj" fmla="val 81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D255068-C1AA-91B7-8275-FCB2542560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8353" y="929944"/>
            <a:ext cx="1633517" cy="749752"/>
          </a:xfrm>
          <a:prstGeom prst="rect">
            <a:avLst/>
          </a:prstGeom>
        </p:spPr>
      </p:pic>
      <p:sp>
        <p:nvSpPr>
          <p:cNvPr id="11" name="Google Shape;2195;p81">
            <a:extLst>
              <a:ext uri="{FF2B5EF4-FFF2-40B4-BE49-F238E27FC236}">
                <a16:creationId xmlns="" xmlns:a16="http://schemas.microsoft.com/office/drawing/2014/main" id="{4C7FB1B5-94BF-2713-BEED-517DD5034817}"/>
              </a:ext>
            </a:extLst>
          </p:cNvPr>
          <p:cNvSpPr txBox="1">
            <a:spLocks/>
          </p:cNvSpPr>
          <p:nvPr userDrawn="1"/>
        </p:nvSpPr>
        <p:spPr>
          <a:xfrm rot="-871">
            <a:off x="5567792" y="3743491"/>
            <a:ext cx="3044038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>
              <a:buFont typeface="Roboto"/>
              <a:buNone/>
            </a:pPr>
            <a:r>
              <a:rPr lang="es-CO" dirty="0">
                <a:latin typeface="Montserrat" pitchFamily="2" charset="77"/>
              </a:rPr>
              <a:t>Calle 53 # 52 -16, Edificio Miguel de Aguinaga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57A11C00-2E41-D3E1-80FA-52958C4AE7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61577" y="3168225"/>
            <a:ext cx="1220342" cy="27096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DB310D6B-6B2C-0956-F2F5-94CC97846B60}"/>
              </a:ext>
            </a:extLst>
          </p:cNvPr>
          <p:cNvSpPr txBox="1"/>
          <p:nvPr userDrawn="1"/>
        </p:nvSpPr>
        <p:spPr>
          <a:xfrm>
            <a:off x="2414116" y="1750278"/>
            <a:ext cx="61135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 err="1">
                <a:solidFill>
                  <a:schemeClr val="dk1"/>
                </a:solidFill>
                <a:latin typeface="Montserrat" pitchFamily="2" charset="77"/>
                <a:ea typeface="Roboto"/>
                <a:sym typeface="Roboto"/>
              </a:rPr>
              <a:t>participa@cdm.gov.co</a:t>
            </a:r>
            <a:endParaRPr lang="es-ES" sz="1400" b="0" i="0" u="none" strike="noStrike" cap="none" dirty="0">
              <a:solidFill>
                <a:schemeClr val="dk1"/>
              </a:solidFill>
              <a:latin typeface="Montserrat" pitchFamily="2" charset="77"/>
              <a:ea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chemeClr val="dk1"/>
                </a:solidFill>
                <a:latin typeface="Montserrat" pitchFamily="2" charset="77"/>
                <a:ea typeface="Roboto"/>
                <a:sym typeface="Roboto"/>
              </a:rPr>
              <a:t>018000 512 111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chemeClr val="dk1"/>
                </a:solidFill>
                <a:latin typeface="Montserrat" pitchFamily="2" charset="77"/>
                <a:ea typeface="Roboto"/>
                <a:sym typeface="Roboto"/>
              </a:rPr>
              <a:t>(604) 403 3160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Montserrat" pitchFamily="2" charset="77"/>
                <a:hlinkClick r:id="rId5"/>
              </a:rPr>
              <a:t>www.cdm.gov.co</a:t>
            </a:r>
            <a:endParaRPr lang="es-ES" b="1" dirty="0">
              <a:latin typeface="Montserrat" pitchFamily="2" charset="77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>
              <a:latin typeface="Montserrat" pitchFamily="2" charset="77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1400" b="1" i="0" u="none" strike="noStrike" cap="none" dirty="0" err="1">
                <a:solidFill>
                  <a:schemeClr val="dk1"/>
                </a:solidFill>
                <a:latin typeface="Montserrat" pitchFamily="2" charset="77"/>
                <a:ea typeface="Roboto"/>
                <a:cs typeface="Arial"/>
                <a:sym typeface="Arial"/>
              </a:rPr>
              <a:t>contraloriamed</a:t>
            </a:r>
            <a:endParaRPr lang="es-CO" sz="1400" b="1" i="0" u="none" strike="noStrike" cap="none" dirty="0">
              <a:solidFill>
                <a:schemeClr val="dk1"/>
              </a:solidFill>
              <a:latin typeface="Montserrat" pitchFamily="2" charset="77"/>
              <a:ea typeface="Roboto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55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41"/>
          <p:cNvSpPr/>
          <p:nvPr/>
        </p:nvSpPr>
        <p:spPr>
          <a:xfrm rot="9694052" flipH="1">
            <a:off x="7555417" y="4513463"/>
            <a:ext cx="2183205" cy="2049630"/>
          </a:xfrm>
          <a:prstGeom prst="roundRect">
            <a:avLst>
              <a:gd name="adj" fmla="val 811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41"/>
          <p:cNvSpPr/>
          <p:nvPr/>
        </p:nvSpPr>
        <p:spPr>
          <a:xfrm rot="436520" flipH="1">
            <a:off x="8502133" y="1670084"/>
            <a:ext cx="3233634" cy="3197842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41"/>
          <p:cNvSpPr/>
          <p:nvPr/>
        </p:nvSpPr>
        <p:spPr>
          <a:xfrm rot="437345" flipH="1">
            <a:off x="8641347" y="1841614"/>
            <a:ext cx="3092794" cy="2902871"/>
          </a:xfrm>
          <a:prstGeom prst="roundRect">
            <a:avLst>
              <a:gd name="adj" fmla="val 811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0D2E2A8F-0B34-8129-7F42-132DDFCED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0139" y="4603500"/>
            <a:ext cx="1176521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42"/>
          <p:cNvSpPr/>
          <p:nvPr/>
        </p:nvSpPr>
        <p:spPr>
          <a:xfrm rot="-3873499">
            <a:off x="1022910" y="4344796"/>
            <a:ext cx="2183001" cy="2049623"/>
          </a:xfrm>
          <a:prstGeom prst="roundRect">
            <a:avLst>
              <a:gd name="adj" fmla="val 811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42"/>
          <p:cNvSpPr/>
          <p:nvPr/>
        </p:nvSpPr>
        <p:spPr>
          <a:xfrm rot="-2732477">
            <a:off x="-1691149" y="3168300"/>
            <a:ext cx="3233461" cy="3197828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2"/>
          <p:cNvSpPr/>
          <p:nvPr/>
        </p:nvSpPr>
        <p:spPr>
          <a:xfrm rot="-2732537">
            <a:off x="-1659451" y="3377167"/>
            <a:ext cx="3093024" cy="2902950"/>
          </a:xfrm>
          <a:prstGeom prst="roundRect">
            <a:avLst>
              <a:gd name="adj" fmla="val 811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19D61510-3EAF-BA18-279F-18457D5F09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0139" y="4603500"/>
            <a:ext cx="1176521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k"/>
                <a:ea typeface="Roboto Bk"/>
                <a:cs typeface="Roboto B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k"/>
                <a:ea typeface="Roboto Bk"/>
                <a:cs typeface="Roboto B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k"/>
                <a:ea typeface="Roboto Bk"/>
                <a:cs typeface="Roboto B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k"/>
                <a:ea typeface="Roboto Bk"/>
                <a:cs typeface="Roboto B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k"/>
                <a:ea typeface="Roboto Bk"/>
                <a:cs typeface="Roboto B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k"/>
                <a:ea typeface="Roboto Bk"/>
                <a:cs typeface="Roboto B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k"/>
                <a:ea typeface="Roboto Bk"/>
                <a:cs typeface="Roboto B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k"/>
                <a:ea typeface="Roboto Bk"/>
                <a:cs typeface="Roboto B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k"/>
                <a:ea typeface="Roboto Bk"/>
                <a:cs typeface="Roboto Bk"/>
                <a:sym typeface="Roboto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4" r:id="rId2"/>
    <p:sldLayoutId id="2147483652" r:id="rId3"/>
    <p:sldLayoutId id="2147483666" r:id="rId4"/>
    <p:sldLayoutId id="2147483672" r:id="rId5"/>
    <p:sldLayoutId id="2147483693" r:id="rId6"/>
    <p:sldLayoutId id="2147483687" r:id="rId7"/>
    <p:sldLayoutId id="214748368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46"/>
          <p:cNvSpPr txBox="1">
            <a:spLocks noGrp="1"/>
          </p:cNvSpPr>
          <p:nvPr>
            <p:ph type="ctrTitle"/>
          </p:nvPr>
        </p:nvSpPr>
        <p:spPr>
          <a:xfrm>
            <a:off x="-743578" y="1617784"/>
            <a:ext cx="3928905" cy="19895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Roboto Black"/>
              </a:rPr>
              <a:t>Instructivo Radicación y Consulta PQRSD</a:t>
            </a:r>
            <a:endParaRPr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Roboto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84094" y="410135"/>
            <a:ext cx="7254688" cy="820271"/>
          </a:xfrm>
        </p:spPr>
        <p:txBody>
          <a:bodyPr/>
          <a:lstStyle/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consultar los movimientos de una PQRSD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84094" y="1230406"/>
            <a:ext cx="7032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Ingrese a la pagina web, acceda al menú PQRSD y seleccione la opción </a:t>
            </a:r>
            <a:r>
              <a:rPr lang="es-ES" dirty="0" smtClean="0"/>
              <a:t>Consulte aquí el estado de su </a:t>
            </a:r>
            <a:r>
              <a:rPr lang="es-ES" dirty="0"/>
              <a:t>PQRSD.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08" y="2050677"/>
            <a:ext cx="6710974" cy="19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00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12694" y="736687"/>
            <a:ext cx="7570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Diligenciar en el campo radicado el numero de radicación </a:t>
            </a:r>
            <a:r>
              <a:rPr lang="es-ES" dirty="0"/>
              <a:t>que le entrego el sistema al momento de tramitar </a:t>
            </a:r>
            <a:r>
              <a:rPr lang="es-ES" dirty="0" smtClean="0"/>
              <a:t>su</a:t>
            </a:r>
            <a:r>
              <a:rPr lang="es-CO" dirty="0"/>
              <a:t> </a:t>
            </a:r>
            <a:r>
              <a:rPr lang="es-ES" dirty="0" smtClean="0"/>
              <a:t>PQRSD y dar clic en el botón consultar.</a:t>
            </a:r>
            <a:endParaRPr lang="es-CO" dirty="0"/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26373" t="8427" r="26423" b="60146"/>
          <a:stretch/>
        </p:blipFill>
        <p:spPr bwMode="auto">
          <a:xfrm>
            <a:off x="1852948" y="1607502"/>
            <a:ext cx="5290185" cy="2541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41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42900" y="628650"/>
            <a:ext cx="829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 continuación, el sistema mostrara el estado en que se encuentra su PQRSD y las actividades del documento</a:t>
            </a:r>
            <a:endParaRPr lang="es-CO" dirty="0"/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26375" t="9483" r="26420" b="15553"/>
          <a:stretch/>
        </p:blipFill>
        <p:spPr bwMode="auto">
          <a:xfrm>
            <a:off x="2435542" y="1151870"/>
            <a:ext cx="4112895" cy="3559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redondeado 11"/>
          <p:cNvSpPr/>
          <p:nvPr/>
        </p:nvSpPr>
        <p:spPr>
          <a:xfrm>
            <a:off x="4035238" y="3249706"/>
            <a:ext cx="396688" cy="6723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redondeado 12"/>
          <p:cNvSpPr/>
          <p:nvPr/>
        </p:nvSpPr>
        <p:spPr>
          <a:xfrm>
            <a:off x="4035238" y="3068170"/>
            <a:ext cx="396688" cy="6723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redondeado 13"/>
          <p:cNvSpPr/>
          <p:nvPr/>
        </p:nvSpPr>
        <p:spPr>
          <a:xfrm>
            <a:off x="4035238" y="3428659"/>
            <a:ext cx="396688" cy="6723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redondeado 14"/>
          <p:cNvSpPr/>
          <p:nvPr/>
        </p:nvSpPr>
        <p:spPr>
          <a:xfrm>
            <a:off x="4035238" y="3605863"/>
            <a:ext cx="396688" cy="6723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redondeado 15"/>
          <p:cNvSpPr/>
          <p:nvPr/>
        </p:nvSpPr>
        <p:spPr>
          <a:xfrm>
            <a:off x="4035238" y="3783067"/>
            <a:ext cx="396688" cy="6723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redondeado 16"/>
          <p:cNvSpPr/>
          <p:nvPr/>
        </p:nvSpPr>
        <p:spPr>
          <a:xfrm>
            <a:off x="2510118" y="2557182"/>
            <a:ext cx="396688" cy="6723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53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ta previa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65" y="302857"/>
            <a:ext cx="3993515" cy="45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36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242FD1-2A3B-2B8B-8BEE-CB66EA9A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78" y="610338"/>
            <a:ext cx="7704000" cy="564300"/>
          </a:xfrm>
        </p:spPr>
        <p:txBody>
          <a:bodyPr/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Pasos a seguir para radicar una PQRSD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42127" y="1457011"/>
            <a:ext cx="781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Ingrese a la pagina web, acceda al menú PQRSD y seleccione la opción Radique aquí su PQRSD.</a:t>
            </a:r>
            <a:endParaRPr lang="es-CO" dirty="0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18372" t="31426" r="19304" b="37302"/>
          <a:stretch/>
        </p:blipFill>
        <p:spPr bwMode="auto">
          <a:xfrm>
            <a:off x="1231004" y="2262604"/>
            <a:ext cx="6117814" cy="1820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32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34497" y="1034980"/>
            <a:ext cx="6621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Dar clic en el botón “Radique aquí”</a:t>
            </a:r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6795" t="24228" r="19212" b="27127"/>
          <a:stretch/>
        </p:blipFill>
        <p:spPr bwMode="auto">
          <a:xfrm>
            <a:off x="1708131" y="1542134"/>
            <a:ext cx="5438981" cy="2693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260912" y="3939988"/>
            <a:ext cx="726141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Paso 1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72" y="1880766"/>
            <a:ext cx="6832455" cy="264099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20000" y="1286189"/>
            <a:ext cx="681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Acepte la policía de tratamientos de datos personales para continuar con la radicación de su PQRSD.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60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92" y="284445"/>
            <a:ext cx="3743128" cy="423469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84830" y="3828338"/>
            <a:ext cx="3175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Después de haber leído la política para el tratamiento de datos personales, acepto los términos y condiciones.</a:t>
            </a:r>
            <a:endParaRPr lang="es-CO" dirty="0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3930449" y="4305392"/>
            <a:ext cx="5828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8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Paso 2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814" y="1174639"/>
            <a:ext cx="4138341" cy="364857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20000" y="1366576"/>
            <a:ext cx="2502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Diligenciar formulario</a:t>
            </a:r>
            <a:endParaRPr lang="es-CO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2642716" y="1520464"/>
            <a:ext cx="663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6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125" y="622997"/>
            <a:ext cx="5080128" cy="38169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1354" y="3366198"/>
            <a:ext cx="2150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Dar clic en “No soy un robot” y en “Enviar datos y anexar documentos”</a:t>
            </a:r>
            <a:endParaRPr lang="es-CO" dirty="0"/>
          </a:p>
        </p:txBody>
      </p:sp>
      <p:cxnSp>
        <p:nvCxnSpPr>
          <p:cNvPr id="8" name="Conector recto de flecha 7"/>
          <p:cNvCxnSpPr>
            <a:stCxn id="3" idx="3"/>
          </p:cNvCxnSpPr>
          <p:nvPr/>
        </p:nvCxnSpPr>
        <p:spPr>
          <a:xfrm>
            <a:off x="2431701" y="3735530"/>
            <a:ext cx="5627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0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663" y="1507805"/>
            <a:ext cx="6129308" cy="313453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15851" y="622999"/>
            <a:ext cx="676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Anexar los documentos requeridos para el tramite de su PQRSD y dar clic en el botón “Enviar información”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412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Paso 3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085" y="1735661"/>
            <a:ext cx="5379829" cy="312509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20000" y="1266092"/>
            <a:ext cx="66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Finalmente el sistema arroja los datos de la radicación 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ss and Burnout Conference by Slidesgo">
  <a:themeElements>
    <a:clrScheme name="Personalizados 4">
      <a:dk1>
        <a:srgbClr val="014E3E"/>
      </a:dk1>
      <a:lt1>
        <a:srgbClr val="FFFFFF"/>
      </a:lt1>
      <a:dk2>
        <a:srgbClr val="74B82A"/>
      </a:dk2>
      <a:lt2>
        <a:srgbClr val="FEFFFE"/>
      </a:lt2>
      <a:accent1>
        <a:srgbClr val="F2D038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F2D13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D3C11F11E1C0745AF5683BD6C34EB3C" ma:contentTypeVersion="2" ma:contentTypeDescription="Crear nuevo documento." ma:contentTypeScope="" ma:versionID="3e19ab3da62f4fe6e21cfaca3f544a7f">
  <xsd:schema xmlns:xsd="http://www.w3.org/2001/XMLSchema" xmlns:xs="http://www.w3.org/2001/XMLSchema" xmlns:p="http://schemas.microsoft.com/office/2006/metadata/properties" xmlns:ns1="http://schemas.microsoft.com/sharepoint/v3" xmlns:ns2="9188eaee-deac-48bd-b75f-44b91a54911b" targetNamespace="http://schemas.microsoft.com/office/2006/metadata/properties" ma:root="true" ma:fieldsID="6b163cc6c91e747876217254ef2b7640" ns1:_="" ns2:_="">
    <xsd:import namespace="http://schemas.microsoft.com/sharepoint/v3"/>
    <xsd:import namespace="9188eaee-deac-48bd-b75f-44b91a54911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10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8eaee-deac-48bd-b75f-44b91a5491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8AB7496-18FB-45EB-BC33-CBC5589D4EE2}"/>
</file>

<file path=customXml/itemProps2.xml><?xml version="1.0" encoding="utf-8"?>
<ds:datastoreItem xmlns:ds="http://schemas.openxmlformats.org/officeDocument/2006/customXml" ds:itemID="{A22CDC5F-EBD7-4CA2-BE90-73B7FEE7BD30}"/>
</file>

<file path=customXml/itemProps3.xml><?xml version="1.0" encoding="utf-8"?>
<ds:datastoreItem xmlns:ds="http://schemas.openxmlformats.org/officeDocument/2006/customXml" ds:itemID="{18F6E146-D166-4651-9D8B-CB0E4D47647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</TotalTime>
  <Words>207</Words>
  <Application>Microsoft Office PowerPoint</Application>
  <PresentationFormat>Presentación en pantalla (16:9)</PresentationFormat>
  <Paragraphs>17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Roboto Black</vt:lpstr>
      <vt:lpstr>Roboto</vt:lpstr>
      <vt:lpstr>Montserrat</vt:lpstr>
      <vt:lpstr>Calibri</vt:lpstr>
      <vt:lpstr>Roboto Bk</vt:lpstr>
      <vt:lpstr>Montserrat Medium</vt:lpstr>
      <vt:lpstr>Stress and Burnout Conference by Slidesgo</vt:lpstr>
      <vt:lpstr>Instructivo Radicación y Consulta PQRSD</vt:lpstr>
      <vt:lpstr>Pasos a seguir para radicar una PQRSD</vt:lpstr>
      <vt:lpstr>Presentación de PowerPoint</vt:lpstr>
      <vt:lpstr>Paso 1</vt:lpstr>
      <vt:lpstr>Presentación de PowerPoint</vt:lpstr>
      <vt:lpstr>Paso 2</vt:lpstr>
      <vt:lpstr>Presentación de PowerPoint</vt:lpstr>
      <vt:lpstr>Presentación de PowerPoint</vt:lpstr>
      <vt:lpstr>Paso 3</vt:lpstr>
      <vt:lpstr>Para consultar los movimientos de una PQRSD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aquí</dc:title>
  <dc:creator>Daniela Garces Loaiza</dc:creator>
  <cp:lastModifiedBy>Gabriela Zapata Gonzalez</cp:lastModifiedBy>
  <cp:revision>33</cp:revision>
  <dcterms:modified xsi:type="dcterms:W3CDTF">2024-04-17T14:50:16Z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0x010100DD3C11F11E1C0745AF5683BD6C34EB3C</vt:lpwstr>
  </property>
</Properties>
</file>